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Economica"/>
      <p:regular r:id="rId19"/>
      <p:bold r:id="rId20"/>
      <p:italic r:id="rId21"/>
      <p:boldItalic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Economica-bold.fntdata"/><Relationship Id="rId22" Type="http://schemas.openxmlformats.org/officeDocument/2006/relationships/font" Target="fonts/Economica-boldItalic.fntdata"/><Relationship Id="rId21" Type="http://schemas.openxmlformats.org/officeDocument/2006/relationships/font" Target="fonts/Economica-italic.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Economica-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4012"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2" name="Shape 12"/>
          <p:cNvSpPr txBox="1"/>
          <p:nvPr>
            <p:ph type="ctrTitle"/>
          </p:nvPr>
        </p:nvSpPr>
        <p:spPr>
          <a:xfrm>
            <a:off x="3044700" y="1444255"/>
            <a:ext cx="3054600" cy="1537199"/>
          </a:xfrm>
          <a:prstGeom prst="rect">
            <a:avLst/>
          </a:prstGeom>
        </p:spPr>
        <p:txBody>
          <a:bodyPr anchorCtr="0" anchor="b"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rIns="91425" tIns="91425"/>
          <a:lstStyle>
            <a:lvl1pPr lvl="0" rt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rtl="0"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rtl="0"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rtl="0"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rtl="0"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rtl="0"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rtl="0"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rtl="0"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rtl="0"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311700" y="957125"/>
            <a:ext cx="8520600" cy="2128800"/>
          </a:xfrm>
          <a:prstGeom prst="rect">
            <a:avLst/>
          </a:prstGeom>
        </p:spPr>
        <p:txBody>
          <a:bodyPr anchorCtr="0" anchor="ctr" bIns="91425" lIns="91425" rIns="91425" tIns="91425"/>
          <a:lstStyle>
            <a:lvl1pPr lvl="0" rtl="0" algn="ctr">
              <a:spcBef>
                <a:spcPts val="0"/>
              </a:spcBef>
              <a:buClr>
                <a:schemeClr val="lt2"/>
              </a:buClr>
              <a:buSzPct val="100000"/>
              <a:defRPr sz="16000">
                <a:solidFill>
                  <a:schemeClr val="lt2"/>
                </a:solidFill>
              </a:defRPr>
            </a:lvl1pPr>
            <a:lvl2pPr lvl="1" rtl="0" algn="ctr">
              <a:spcBef>
                <a:spcPts val="0"/>
              </a:spcBef>
              <a:buClr>
                <a:schemeClr val="lt2"/>
              </a:buClr>
              <a:buSzPct val="100000"/>
              <a:defRPr sz="16000">
                <a:solidFill>
                  <a:schemeClr val="lt2"/>
                </a:solidFill>
              </a:defRPr>
            </a:lvl2pPr>
            <a:lvl3pPr lvl="2" rtl="0" algn="ctr">
              <a:spcBef>
                <a:spcPts val="0"/>
              </a:spcBef>
              <a:buClr>
                <a:schemeClr val="lt2"/>
              </a:buClr>
              <a:buSzPct val="100000"/>
              <a:defRPr sz="16000">
                <a:solidFill>
                  <a:schemeClr val="lt2"/>
                </a:solidFill>
              </a:defRPr>
            </a:lvl3pPr>
            <a:lvl4pPr lvl="3" rtl="0" algn="ctr">
              <a:spcBef>
                <a:spcPts val="0"/>
              </a:spcBef>
              <a:buClr>
                <a:schemeClr val="lt2"/>
              </a:buClr>
              <a:buSzPct val="100000"/>
              <a:defRPr sz="16000">
                <a:solidFill>
                  <a:schemeClr val="lt2"/>
                </a:solidFill>
              </a:defRPr>
            </a:lvl4pPr>
            <a:lvl5pPr lvl="4" rtl="0" algn="ctr">
              <a:spcBef>
                <a:spcPts val="0"/>
              </a:spcBef>
              <a:buClr>
                <a:schemeClr val="lt2"/>
              </a:buClr>
              <a:buSzPct val="100000"/>
              <a:defRPr sz="16000">
                <a:solidFill>
                  <a:schemeClr val="lt2"/>
                </a:solidFill>
              </a:defRPr>
            </a:lvl5pPr>
            <a:lvl6pPr lvl="5" rtl="0" algn="ctr">
              <a:spcBef>
                <a:spcPts val="0"/>
              </a:spcBef>
              <a:buClr>
                <a:schemeClr val="lt2"/>
              </a:buClr>
              <a:buSzPct val="100000"/>
              <a:defRPr sz="16000">
                <a:solidFill>
                  <a:schemeClr val="lt2"/>
                </a:solidFill>
              </a:defRPr>
            </a:lvl6pPr>
            <a:lvl7pPr lvl="6" rtl="0" algn="ctr">
              <a:spcBef>
                <a:spcPts val="0"/>
              </a:spcBef>
              <a:buClr>
                <a:schemeClr val="lt2"/>
              </a:buClr>
              <a:buSzPct val="100000"/>
              <a:defRPr sz="16000">
                <a:solidFill>
                  <a:schemeClr val="lt2"/>
                </a:solidFill>
              </a:defRPr>
            </a:lvl7pPr>
            <a:lvl8pPr lvl="7" rtl="0" algn="ctr">
              <a:spcBef>
                <a:spcPts val="0"/>
              </a:spcBef>
              <a:buClr>
                <a:schemeClr val="lt2"/>
              </a:buClr>
              <a:buSzPct val="100000"/>
              <a:defRPr sz="16000">
                <a:solidFill>
                  <a:schemeClr val="lt2"/>
                </a:solidFill>
              </a:defRPr>
            </a:lvl8pPr>
            <a:lvl9pPr lvl="8" rtl="0" algn="ctr">
              <a:spcBef>
                <a:spcPts val="0"/>
              </a:spcBef>
              <a:buClr>
                <a:schemeClr val="lt2"/>
              </a:buClr>
              <a:buSzPct val="100000"/>
              <a:defRPr sz="16000">
                <a:solidFill>
                  <a:schemeClr val="lt2"/>
                </a:solidFill>
              </a:defRPr>
            </a:lvl9pPr>
          </a:lstStyle>
          <a:p/>
        </p:txBody>
      </p:sp>
      <p:sp>
        <p:nvSpPr>
          <p:cNvPr id="54" name="Shape 54"/>
          <p:cNvSpPr txBox="1"/>
          <p:nvPr>
            <p:ph idx="1" type="body"/>
          </p:nvPr>
        </p:nvSpPr>
        <p:spPr>
          <a:xfrm>
            <a:off x="311700" y="3162000"/>
            <a:ext cx="8520600" cy="1071600"/>
          </a:xfrm>
          <a:prstGeom prst="rect">
            <a:avLst/>
          </a:prstGeom>
        </p:spPr>
        <p:txBody>
          <a:bodyPr anchorCtr="0" anchor="t"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flipH="1">
            <a:off x="7595937"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8" name="Shape 18"/>
          <p:cNvSpPr txBox="1"/>
          <p:nvPr>
            <p:ph type="title"/>
          </p:nvPr>
        </p:nvSpPr>
        <p:spPr>
          <a:xfrm>
            <a:off x="773700" y="1806450"/>
            <a:ext cx="7596600" cy="1530600"/>
          </a:xfrm>
          <a:prstGeom prst="rect">
            <a:avLst/>
          </a:prstGeom>
        </p:spPr>
        <p:txBody>
          <a:bodyPr anchorCtr="0" anchor="ctr"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rIns="91425" tIns="91425"/>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p:txBody>
      </p:sp>
      <p:sp>
        <p:nvSpPr>
          <p:cNvPr id="35" name="Shape 35"/>
          <p:cNvSpPr txBox="1"/>
          <p:nvPr>
            <p:ph idx="1" type="body"/>
          </p:nvPr>
        </p:nvSpPr>
        <p:spPr>
          <a:xfrm>
            <a:off x="311700" y="1399399"/>
            <a:ext cx="2808000" cy="2784900"/>
          </a:xfrm>
          <a:prstGeom prst="rect">
            <a:avLst/>
          </a:prstGeom>
        </p:spPr>
        <p:txBody>
          <a:bodyPr anchorCtr="0" anchor="t" bIns="91425" lIns="91425" rIns="91425"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6" name="Shape 3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rIns="91425" tIns="91425"/>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4" name="Shape 44"/>
          <p:cNvSpPr txBox="1"/>
          <p:nvPr>
            <p:ph type="title"/>
          </p:nvPr>
        </p:nvSpPr>
        <p:spPr>
          <a:xfrm>
            <a:off x="265500" y="929275"/>
            <a:ext cx="4045200" cy="1786200"/>
          </a:xfrm>
          <a:prstGeom prst="rect">
            <a:avLst/>
          </a:prstGeom>
        </p:spPr>
        <p:txBody>
          <a:bodyPr anchorCtr="0" anchor="b" bIns="91425" lIns="91425" rIns="91425" tIns="91425"/>
          <a:lstStyle>
            <a:lvl1pPr lvl="0" rtl="0" algn="ctr">
              <a:spcBef>
                <a:spcPts val="0"/>
              </a:spcBef>
              <a:buClr>
                <a:schemeClr val="lt2"/>
              </a:buClr>
              <a:defRPr>
                <a:solidFill>
                  <a:schemeClr val="lt2"/>
                </a:solidFill>
              </a:defRPr>
            </a:lvl1pPr>
            <a:lvl2pPr lvl="1" rtl="0" algn="ctr">
              <a:spcBef>
                <a:spcPts val="0"/>
              </a:spcBef>
              <a:buClr>
                <a:schemeClr val="lt2"/>
              </a:buClr>
              <a:defRPr>
                <a:solidFill>
                  <a:schemeClr val="lt2"/>
                </a:solidFill>
              </a:defRPr>
            </a:lvl2pPr>
            <a:lvl3pPr lvl="2" rtl="0" algn="ctr">
              <a:spcBef>
                <a:spcPts val="0"/>
              </a:spcBef>
              <a:buClr>
                <a:schemeClr val="lt2"/>
              </a:buClr>
              <a:defRPr>
                <a:solidFill>
                  <a:schemeClr val="lt2"/>
                </a:solidFill>
              </a:defRPr>
            </a:lvl3pPr>
            <a:lvl4pPr lvl="3" rtl="0" algn="ctr">
              <a:spcBef>
                <a:spcPts val="0"/>
              </a:spcBef>
              <a:buClr>
                <a:schemeClr val="lt2"/>
              </a:buClr>
              <a:defRPr>
                <a:solidFill>
                  <a:schemeClr val="lt2"/>
                </a:solidFill>
              </a:defRPr>
            </a:lvl4pPr>
            <a:lvl5pPr lvl="4" rtl="0" algn="ctr">
              <a:spcBef>
                <a:spcPts val="0"/>
              </a:spcBef>
              <a:buClr>
                <a:schemeClr val="lt2"/>
              </a:buClr>
              <a:defRPr>
                <a:solidFill>
                  <a:schemeClr val="lt2"/>
                </a:solidFill>
              </a:defRPr>
            </a:lvl5pPr>
            <a:lvl6pPr lvl="5" rtl="0" algn="ctr">
              <a:spcBef>
                <a:spcPts val="0"/>
              </a:spcBef>
              <a:buClr>
                <a:schemeClr val="lt2"/>
              </a:buClr>
              <a:defRPr>
                <a:solidFill>
                  <a:schemeClr val="lt2"/>
                </a:solidFill>
              </a:defRPr>
            </a:lvl6pPr>
            <a:lvl7pPr lvl="6" rtl="0" algn="ctr">
              <a:spcBef>
                <a:spcPts val="0"/>
              </a:spcBef>
              <a:buClr>
                <a:schemeClr val="lt2"/>
              </a:buClr>
              <a:defRPr>
                <a:solidFill>
                  <a:schemeClr val="lt2"/>
                </a:solidFill>
              </a:defRPr>
            </a:lvl7pPr>
            <a:lvl8pPr lvl="7" rtl="0" algn="ctr">
              <a:spcBef>
                <a:spcPts val="0"/>
              </a:spcBef>
              <a:buClr>
                <a:schemeClr val="lt2"/>
              </a:buClr>
              <a:defRPr>
                <a:solidFill>
                  <a:schemeClr val="lt2"/>
                </a:solidFill>
              </a:defRPr>
            </a:lvl8pPr>
            <a:lvl9pPr lvl="8" rtl="0" algn="ctr">
              <a:spcBef>
                <a:spcPts val="0"/>
              </a:spcBef>
              <a:buClr>
                <a:schemeClr val="lt2"/>
              </a:buClr>
              <a:defRPr>
                <a:solidFill>
                  <a:schemeClr val="lt2"/>
                </a:solidFill>
              </a:defRPr>
            </a:lvl9pPr>
          </a:lstStyle>
          <a:p/>
        </p:txBody>
      </p:sp>
      <p:sp>
        <p:nvSpPr>
          <p:cNvPr id="45" name="Shape 45"/>
          <p:cNvSpPr txBox="1"/>
          <p:nvPr>
            <p:ph idx="1" type="subTitle"/>
          </p:nvPr>
        </p:nvSpPr>
        <p:spPr>
          <a:xfrm>
            <a:off x="265500" y="2769000"/>
            <a:ext cx="4045200" cy="1574100"/>
          </a:xfrm>
          <a:prstGeom prst="rect">
            <a:avLst/>
          </a:prstGeom>
        </p:spPr>
        <p:txBody>
          <a:bodyPr anchorCtr="0" anchor="t" bIns="91425" lIns="91425" rIns="91425" tIns="91425"/>
          <a:lstStyle>
            <a:lvl1pPr lvl="0" rt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rtl="0"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rtl="0"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rtl="0"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rtl="0"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rtl="0"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rtl="0"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rtl="0"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rtl="0"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rIns="91425" tIns="91425"/>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rIns="91425" tIns="91425"/>
          <a:lstStyle>
            <a:lvl1pPr lvl="0" rt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rIns="91425" tIns="91425"/>
          <a:lstStyle>
            <a:lvl1pPr lvl="0" rt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rtl="0">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rtl="0">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rtl="0">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rtl="0">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rtl="0">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rtl="0">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rtl="0">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rtl="0">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rIns="91425" tIns="91425"/>
          <a:lstStyle>
            <a:lvl1pPr lvl="0" rt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000">
                <a:solidFill>
                  <a:schemeClr val="dk1"/>
                </a:solidFill>
                <a:latin typeface="Economica"/>
                <a:ea typeface="Economica"/>
                <a:cs typeface="Economica"/>
                <a:sym typeface="Economic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www.grapevinehsband.com" TargetMode="External"/><Relationship Id="rId4" Type="http://schemas.openxmlformats.org/officeDocument/2006/relationships/hyperlink" Target="http://www.grapevinehsband.com/calendar.html" TargetMode="External"/><Relationship Id="rId5" Type="http://schemas.openxmlformats.org/officeDocument/2006/relationships/hyperlink" Target="http://www.grapevineguard.com" TargetMode="External"/><Relationship Id="rId6" Type="http://schemas.openxmlformats.org/officeDocument/2006/relationships/hyperlink" Target="www.grapevinehsband.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 Id="rId3" Type="http://schemas.openxmlformats.org/officeDocument/2006/relationships/image" Target="../media/image0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mailto:jmhenson2010@gmail.com" TargetMode="External"/><Relationship Id="rId4"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mailto:shannon.gill@gcisd.net" TargetMode="External"/><Relationship Id="rId4" Type="http://schemas.openxmlformats.org/officeDocument/2006/relationships/hyperlink" Target="mailto:barry.janicula@gcisd.net" TargetMode="External"/><Relationship Id="rId5" Type="http://schemas.openxmlformats.org/officeDocument/2006/relationships/hyperlink" Target="mailto:stephen.segura@gcisd.net" TargetMode="External"/><Relationship Id="rId6" Type="http://schemas.openxmlformats.org/officeDocument/2006/relationships/hyperlink" Target="mailto:jmhenson2010@gmail.com" TargetMode="External"/><Relationship Id="rId7" Type="http://schemas.openxmlformats.org/officeDocument/2006/relationships/hyperlink" Target="mailto:iamseebaran@yahoo.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199"/>
          </a:xfrm>
          <a:prstGeom prst="rect">
            <a:avLst/>
          </a:prstGeom>
        </p:spPr>
        <p:txBody>
          <a:bodyPr anchorCtr="0" anchor="b" bIns="91425" lIns="91425" rIns="91425" tIns="91425">
            <a:noAutofit/>
          </a:bodyPr>
          <a:lstStyle/>
          <a:p>
            <a:pPr lvl="0">
              <a:spcBef>
                <a:spcPts val="0"/>
              </a:spcBef>
              <a:buNone/>
            </a:pPr>
            <a:r>
              <a:rPr lang="en"/>
              <a:t>Welcome to the Grapevine Mustang Band</a:t>
            </a:r>
          </a:p>
        </p:txBody>
      </p:sp>
      <p:sp>
        <p:nvSpPr>
          <p:cNvPr id="63" name="Shape 63"/>
          <p:cNvSpPr txBox="1"/>
          <p:nvPr>
            <p:ph idx="1" type="subTitle"/>
          </p:nvPr>
        </p:nvSpPr>
        <p:spPr>
          <a:xfrm>
            <a:off x="3044700" y="3116580"/>
            <a:ext cx="3054600" cy="701400"/>
          </a:xfrm>
          <a:prstGeom prst="rect">
            <a:avLst/>
          </a:prstGeom>
        </p:spPr>
        <p:txBody>
          <a:bodyPr anchorCtr="0" anchor="t" bIns="91425" lIns="91425" rIns="91425" tIns="91425">
            <a:noAutofit/>
          </a:bodyPr>
          <a:lstStyle/>
          <a:p>
            <a:pPr lvl="0">
              <a:spcBef>
                <a:spcPts val="0"/>
              </a:spcBef>
              <a:buNone/>
            </a:pPr>
            <a:r>
              <a:rPr lang="en"/>
              <a:t>2016-2017</a:t>
            </a:r>
          </a:p>
        </p:txBody>
      </p:sp>
      <p:sp>
        <p:nvSpPr>
          <p:cNvPr id="64" name="Shape 64"/>
          <p:cNvSpPr txBox="1"/>
          <p:nvPr/>
        </p:nvSpPr>
        <p:spPr>
          <a:xfrm>
            <a:off x="1348400" y="3621100"/>
            <a:ext cx="6263400" cy="730800"/>
          </a:xfrm>
          <a:prstGeom prst="rect">
            <a:avLst/>
          </a:prstGeom>
          <a:noFill/>
          <a:ln>
            <a:noFill/>
          </a:ln>
        </p:spPr>
        <p:txBody>
          <a:bodyPr anchorCtr="0" anchor="t" bIns="91425" lIns="91425" rIns="91425" tIns="91425">
            <a:noAutofit/>
          </a:bodyPr>
          <a:lstStyle/>
          <a:p>
            <a:pPr lvl="0" rtl="0" algn="ctr">
              <a:spcBef>
                <a:spcPts val="0"/>
              </a:spcBef>
              <a:buNone/>
            </a:pPr>
            <a:r>
              <a:t/>
            </a:r>
            <a:endParaRPr/>
          </a:p>
          <a:p>
            <a:pPr lvl="0" algn="ctr">
              <a:spcBef>
                <a:spcPts val="0"/>
              </a:spcBef>
              <a:buNone/>
            </a:pPr>
            <a:r>
              <a:rPr lang="en"/>
              <a:t>grapevinehsband.com</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idx="1" type="body"/>
          </p:nvPr>
        </p:nvSpPr>
        <p:spPr>
          <a:xfrm>
            <a:off x="311700" y="326025"/>
            <a:ext cx="8520600" cy="4457700"/>
          </a:xfrm>
          <a:prstGeom prst="rect">
            <a:avLst/>
          </a:prstGeom>
        </p:spPr>
        <p:txBody>
          <a:bodyPr anchorCtr="0" anchor="t" bIns="91425" lIns="91425" rIns="91425" tIns="91425">
            <a:noAutofit/>
          </a:bodyPr>
          <a:lstStyle/>
          <a:p>
            <a:pPr lvl="0" rtl="0">
              <a:spcBef>
                <a:spcPts val="0"/>
              </a:spcBef>
              <a:buNone/>
            </a:pPr>
            <a:r>
              <a:rPr b="1" lang="en" sz="1400"/>
              <a:t>Is there an opportunity to fundraise and have the proceeds apply to my band fee and/or trip costs?</a:t>
            </a:r>
          </a:p>
          <a:p>
            <a:pPr lvl="0" rtl="0">
              <a:spcBef>
                <a:spcPts val="0"/>
              </a:spcBef>
              <a:buNone/>
            </a:pPr>
            <a:r>
              <a:rPr lang="en" sz="1400"/>
              <a:t>Yes, many!  We are fortunate to have a fundraising coordinator who has worked tirelessly to provide not only fundraisers that benefit the band program as a whole, but also many opportunities for students to raise funds to help reduce their band fee and/or their trip fee.</a:t>
            </a:r>
          </a:p>
          <a:p>
            <a:pPr lvl="0" rtl="0">
              <a:spcBef>
                <a:spcPts val="0"/>
              </a:spcBef>
              <a:buNone/>
            </a:pPr>
            <a:r>
              <a:rPr lang="en" sz="1400"/>
              <a:t>We have had many fundraising opportunities on a monthly basis.  </a:t>
            </a:r>
          </a:p>
          <a:p>
            <a:pPr lvl="0" rtl="0">
              <a:spcBef>
                <a:spcPts val="0"/>
              </a:spcBef>
              <a:buNone/>
            </a:pPr>
            <a:r>
              <a:t/>
            </a:r>
            <a:endParaRPr sz="1400"/>
          </a:p>
          <a:p>
            <a:pPr lvl="0" rtl="0">
              <a:spcBef>
                <a:spcPts val="0"/>
              </a:spcBef>
              <a:buNone/>
            </a:pPr>
            <a:r>
              <a:rPr lang="en" sz="1400"/>
              <a:t>More information to come from</a:t>
            </a:r>
          </a:p>
          <a:p>
            <a:pPr lvl="0">
              <a:spcBef>
                <a:spcPts val="0"/>
              </a:spcBef>
              <a:buNone/>
            </a:pPr>
            <a:r>
              <a:rPr lang="en" sz="1400"/>
              <a:t>Uma Benzick - ghsbanddollars@gmail.com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idx="1" type="body"/>
          </p:nvPr>
        </p:nvSpPr>
        <p:spPr>
          <a:xfrm>
            <a:off x="419600" y="278050"/>
            <a:ext cx="8520600" cy="4577700"/>
          </a:xfrm>
          <a:prstGeom prst="rect">
            <a:avLst/>
          </a:prstGeom>
        </p:spPr>
        <p:txBody>
          <a:bodyPr anchorCtr="0" anchor="t" bIns="91425" lIns="91425" rIns="91425" tIns="91425">
            <a:noAutofit/>
          </a:bodyPr>
          <a:lstStyle/>
          <a:p>
            <a:pPr lvl="0" rtl="0">
              <a:spcBef>
                <a:spcPts val="0"/>
              </a:spcBef>
              <a:buNone/>
            </a:pPr>
            <a:r>
              <a:rPr b="1" lang="en"/>
              <a:t>Where can I find more information?</a:t>
            </a:r>
          </a:p>
          <a:p>
            <a:pPr lvl="0" rtl="0">
              <a:spcBef>
                <a:spcPts val="0"/>
              </a:spcBef>
              <a:buNone/>
            </a:pPr>
            <a:r>
              <a:rPr lang="en" sz="1400"/>
              <a:t>More information about the band, including policies on grading and attendance, is in the Grapevine High School Band Handbook. This can be found online at </a:t>
            </a:r>
            <a:r>
              <a:rPr lang="en" sz="1400" u="sng">
                <a:solidFill>
                  <a:schemeClr val="hlink"/>
                </a:solidFill>
                <a:hlinkClick r:id="rId3"/>
              </a:rPr>
              <a:t>www.grapevinehsband.com</a:t>
            </a:r>
            <a:r>
              <a:rPr lang="en" sz="1400"/>
              <a:t> (password - Mustang_Pride)</a:t>
            </a:r>
          </a:p>
          <a:p>
            <a:pPr lvl="0" rtl="0">
              <a:spcBef>
                <a:spcPts val="0"/>
              </a:spcBef>
              <a:buNone/>
            </a:pPr>
            <a:r>
              <a:rPr lang="en" sz="1400"/>
              <a:t>For</a:t>
            </a:r>
            <a:r>
              <a:rPr b="1" lang="en" sz="1400"/>
              <a:t> calendar </a:t>
            </a:r>
            <a:r>
              <a:rPr lang="en" sz="1400"/>
              <a:t>information, visit </a:t>
            </a:r>
            <a:r>
              <a:rPr lang="en" sz="1400" u="sng">
                <a:solidFill>
                  <a:schemeClr val="hlink"/>
                </a:solidFill>
                <a:hlinkClick r:id="rId4"/>
              </a:rPr>
              <a:t>http://www.grapevinehsband.com/calendar.html</a:t>
            </a:r>
          </a:p>
          <a:p>
            <a:pPr lvl="0" rtl="0">
              <a:spcBef>
                <a:spcPts val="0"/>
              </a:spcBef>
              <a:buNone/>
            </a:pPr>
            <a:r>
              <a:rPr lang="en" sz="1400"/>
              <a:t>For the </a:t>
            </a:r>
            <a:r>
              <a:rPr b="1" lang="en" sz="1400"/>
              <a:t>Dance Guard</a:t>
            </a:r>
            <a:r>
              <a:rPr lang="en" sz="1400"/>
              <a:t> website:</a:t>
            </a:r>
          </a:p>
          <a:p>
            <a:pPr lvl="0" rtl="0">
              <a:spcBef>
                <a:spcPts val="0"/>
              </a:spcBef>
              <a:buNone/>
            </a:pPr>
            <a:r>
              <a:rPr lang="en" sz="1400" u="sng">
                <a:solidFill>
                  <a:schemeClr val="hlink"/>
                </a:solidFill>
                <a:hlinkClick r:id="rId5"/>
              </a:rPr>
              <a:t>http://www.grapevineguard.com</a:t>
            </a:r>
          </a:p>
          <a:p>
            <a:pPr lvl="0" rtl="0">
              <a:spcBef>
                <a:spcPts val="0"/>
              </a:spcBef>
              <a:buNone/>
            </a:pPr>
            <a:r>
              <a:rPr b="1" lang="en" sz="1400"/>
              <a:t>Percussion</a:t>
            </a:r>
            <a:r>
              <a:rPr lang="en" sz="1400"/>
              <a:t> specific information on website - students - percussion</a:t>
            </a:r>
          </a:p>
          <a:p>
            <a:pPr lvl="0" rtl="0">
              <a:spcBef>
                <a:spcPts val="0"/>
              </a:spcBef>
              <a:buNone/>
            </a:pPr>
            <a:r>
              <a:rPr b="1" lang="en" sz="1400"/>
              <a:t>Don’t forget to pre-register for the 2016 Grapevine HS Mustang Band!</a:t>
            </a:r>
          </a:p>
          <a:p>
            <a:pPr lvl="0" rtl="0">
              <a:spcBef>
                <a:spcPts val="0"/>
              </a:spcBef>
              <a:buClr>
                <a:schemeClr val="dk1"/>
              </a:buClr>
              <a:buSzPct val="78571"/>
              <a:buFont typeface="Arial"/>
              <a:buNone/>
            </a:pPr>
            <a:r>
              <a:rPr lang="en" sz="1400" u="sng">
                <a:solidFill>
                  <a:schemeClr val="hlink"/>
                </a:solidFill>
                <a:hlinkClick r:id="rId6"/>
              </a:rPr>
              <a:t>www.grapevinehsband.com</a:t>
            </a:r>
            <a:r>
              <a:rPr lang="en" sz="1400"/>
              <a:t> - on the home page - Pre-Registration Form</a:t>
            </a:r>
          </a:p>
          <a:p>
            <a:pPr lvl="0">
              <a:spcBef>
                <a:spcPts val="0"/>
              </a:spcBef>
              <a:buNone/>
            </a:pPr>
            <a:r>
              <a:t/>
            </a:r>
            <a:endParaRPr sz="140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265500" y="-101800"/>
            <a:ext cx="4045200" cy="1786200"/>
          </a:xfrm>
          <a:prstGeom prst="rect">
            <a:avLst/>
          </a:prstGeom>
        </p:spPr>
        <p:txBody>
          <a:bodyPr anchorCtr="0" anchor="b" bIns="91425" lIns="91425" rIns="91425" tIns="91425">
            <a:noAutofit/>
          </a:bodyPr>
          <a:lstStyle/>
          <a:p>
            <a:pPr lvl="0">
              <a:spcBef>
                <a:spcPts val="0"/>
              </a:spcBef>
              <a:buNone/>
            </a:pPr>
            <a:r>
              <a:rPr lang="en">
                <a:solidFill>
                  <a:srgbClr val="4A86E8"/>
                </a:solidFill>
              </a:rPr>
              <a:t>Charms</a:t>
            </a:r>
          </a:p>
        </p:txBody>
      </p:sp>
      <p:sp>
        <p:nvSpPr>
          <p:cNvPr id="141" name="Shape 141"/>
          <p:cNvSpPr txBox="1"/>
          <p:nvPr>
            <p:ph idx="1" type="subTitle"/>
          </p:nvPr>
        </p:nvSpPr>
        <p:spPr>
          <a:xfrm>
            <a:off x="265500" y="1738474"/>
            <a:ext cx="4045200" cy="2604600"/>
          </a:xfrm>
          <a:prstGeom prst="rect">
            <a:avLst/>
          </a:prstGeom>
        </p:spPr>
        <p:txBody>
          <a:bodyPr anchorCtr="0" anchor="t" bIns="91425" lIns="91425" rIns="91425" tIns="91425">
            <a:noAutofit/>
          </a:bodyPr>
          <a:lstStyle/>
          <a:p>
            <a:pPr lvl="0">
              <a:spcBef>
                <a:spcPts val="0"/>
              </a:spcBef>
              <a:buNone/>
            </a:pPr>
            <a:r>
              <a:rPr lang="en"/>
              <a:t>We use Charms as a data management tool for the band.  Frequent mass emails are sent through Charms.  Please make sure your data is current.  8th graders will be “promoted” to 9th grade once the school year is over.  All data moves over with them.</a:t>
            </a:r>
          </a:p>
        </p:txBody>
      </p:sp>
      <p:pic>
        <p:nvPicPr>
          <p:cNvPr id="142" name="Shape 142"/>
          <p:cNvPicPr preferRelativeResize="0"/>
          <p:nvPr/>
        </p:nvPicPr>
        <p:blipFill rotWithShape="1">
          <a:blip r:embed="rId3">
            <a:alphaModFix/>
          </a:blip>
          <a:srcRect b="0" l="119" r="119" t="0"/>
          <a:stretch/>
        </p:blipFill>
        <p:spPr>
          <a:xfrm>
            <a:off x="4572000" y="0"/>
            <a:ext cx="4572000" cy="51435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267975"/>
            <a:ext cx="8520600" cy="831300"/>
          </a:xfrm>
          <a:prstGeom prst="rect">
            <a:avLst/>
          </a:prstGeom>
          <a:solidFill>
            <a:srgbClr val="D9D9D9"/>
          </a:solidFill>
        </p:spPr>
        <p:txBody>
          <a:bodyPr anchorCtr="0" anchor="b" bIns="91425" lIns="91425" rIns="91425" tIns="91425">
            <a:noAutofit/>
          </a:bodyPr>
          <a:lstStyle/>
          <a:p>
            <a:pPr lvl="0" algn="ctr">
              <a:spcBef>
                <a:spcPts val="0"/>
              </a:spcBef>
              <a:buNone/>
            </a:pPr>
            <a:r>
              <a:rPr b="1" lang="en"/>
              <a:t>Grapevine High School Band Boosters</a:t>
            </a:r>
          </a:p>
        </p:txBody>
      </p:sp>
      <p:sp>
        <p:nvSpPr>
          <p:cNvPr id="148" name="Shape 148"/>
          <p:cNvSpPr txBox="1"/>
          <p:nvPr>
            <p:ph idx="1" type="body"/>
          </p:nvPr>
        </p:nvSpPr>
        <p:spPr>
          <a:xfrm>
            <a:off x="311700" y="1225225"/>
            <a:ext cx="8520600" cy="3354000"/>
          </a:xfrm>
          <a:prstGeom prst="rect">
            <a:avLst/>
          </a:prstGeom>
        </p:spPr>
        <p:txBody>
          <a:bodyPr anchorCtr="0" anchor="t" bIns="91425" lIns="91425" rIns="91425" tIns="91425">
            <a:noAutofit/>
          </a:bodyPr>
          <a:lstStyle/>
          <a:p>
            <a:pPr lvl="0" rtl="0">
              <a:spcBef>
                <a:spcPts val="0"/>
              </a:spcBef>
              <a:buNone/>
            </a:pPr>
            <a:r>
              <a:rPr b="1" lang="en" sz="1400"/>
              <a:t>Vice-President	            Pam O’Quinn    </a:t>
            </a:r>
            <a:r>
              <a:rPr lang="en" sz="1400"/>
              <a:t>pgoquinn@gmail.com</a:t>
            </a:r>
          </a:p>
          <a:p>
            <a:pPr lvl="0" rtl="0">
              <a:spcBef>
                <a:spcPts val="0"/>
              </a:spcBef>
              <a:buNone/>
            </a:pPr>
            <a:r>
              <a:rPr b="1" lang="en" sz="1400"/>
              <a:t>Fundraising/Corporate Sponsor Coordinator	    Uma Benzick           </a:t>
            </a:r>
            <a:r>
              <a:rPr lang="en" sz="1400"/>
              <a:t>ghsbanddollars@gmail.com</a:t>
            </a:r>
          </a:p>
          <a:p>
            <a:pPr lvl="0" rtl="0">
              <a:spcBef>
                <a:spcPts val="0"/>
              </a:spcBef>
              <a:buNone/>
            </a:pPr>
            <a:r>
              <a:t/>
            </a:r>
            <a:endParaRPr b="1"/>
          </a:p>
          <a:p>
            <a:pPr lvl="0" rtl="0">
              <a:spcBef>
                <a:spcPts val="0"/>
              </a:spcBef>
              <a:buNone/>
            </a:pPr>
            <a:r>
              <a:rPr b="1" lang="en" sz="1400">
                <a:solidFill>
                  <a:srgbClr val="000000"/>
                </a:solidFill>
              </a:rPr>
              <a:t>The GCISD Band Booster organization operates as a single organization for the benefit of all the band students in GCISD grades 6-12.  Each campus has an elected group of band booster parents to tend to the specific needs of that campus.  The GHS Band could not operate without the help and support of these parent volunteers.  Parents are needed to fill many volunteer spots.</a:t>
            </a:r>
          </a:p>
          <a:p>
            <a:pPr lvl="0">
              <a:spcBef>
                <a:spcPts val="0"/>
              </a:spcBef>
              <a:buNone/>
            </a:pPr>
            <a:r>
              <a:t/>
            </a:r>
            <a:endParaRPr sz="1000">
              <a:solidFill>
                <a:srgbClr val="FFFFFF"/>
              </a:solidFil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rIns="91425" tIns="91425">
            <a:noAutofit/>
          </a:bodyPr>
          <a:lstStyle/>
          <a:p>
            <a:pPr lvl="0" algn="ctr">
              <a:spcBef>
                <a:spcPts val="0"/>
              </a:spcBef>
              <a:buNone/>
            </a:pPr>
            <a:r>
              <a:rPr lang="en"/>
              <a:t>Grapevine High School Dance Guard</a:t>
            </a:r>
          </a:p>
        </p:txBody>
      </p:sp>
      <p:sp>
        <p:nvSpPr>
          <p:cNvPr id="154" name="Shape 154"/>
          <p:cNvSpPr txBox="1"/>
          <p:nvPr>
            <p:ph idx="1" type="body"/>
          </p:nvPr>
        </p:nvSpPr>
        <p:spPr>
          <a:xfrm>
            <a:off x="311700" y="1225225"/>
            <a:ext cx="8520600" cy="3354000"/>
          </a:xfrm>
          <a:prstGeom prst="rect">
            <a:avLst/>
          </a:prstGeom>
        </p:spPr>
        <p:txBody>
          <a:bodyPr anchorCtr="0" anchor="t" bIns="91425" lIns="91425" rIns="91425" tIns="91425">
            <a:noAutofit/>
          </a:bodyPr>
          <a:lstStyle/>
          <a:p>
            <a:pPr lvl="0" rtl="0">
              <a:spcBef>
                <a:spcPts val="0"/>
              </a:spcBef>
              <a:buNone/>
            </a:pPr>
            <a:r>
              <a:rPr lang="en"/>
              <a:t>Director:                    Mr. Michael Henson - </a:t>
            </a:r>
            <a:r>
              <a:rPr lang="en" sz="1400">
                <a:solidFill>
                  <a:srgbClr val="000000"/>
                </a:solidFill>
              </a:rPr>
              <a:t> </a:t>
            </a:r>
            <a:r>
              <a:rPr lang="en" sz="1400" u="sng">
                <a:solidFill>
                  <a:srgbClr val="000000"/>
                </a:solidFill>
                <a:hlinkClick r:id="rId3"/>
              </a:rPr>
              <a:t>jmhenson2010@gmail.com</a:t>
            </a:r>
          </a:p>
          <a:p>
            <a:pPr lvl="0">
              <a:spcBef>
                <a:spcPts val="0"/>
              </a:spcBef>
              <a:buNone/>
            </a:pPr>
            <a:r>
              <a:t/>
            </a:r>
            <a:endParaRPr/>
          </a:p>
        </p:txBody>
      </p:sp>
      <p:pic>
        <p:nvPicPr>
          <p:cNvPr id="155" name="Shape 155"/>
          <p:cNvPicPr preferRelativeResize="0"/>
          <p:nvPr/>
        </p:nvPicPr>
        <p:blipFill>
          <a:blip r:embed="rId4">
            <a:alphaModFix/>
          </a:blip>
          <a:stretch>
            <a:fillRect/>
          </a:stretch>
        </p:blipFill>
        <p:spPr>
          <a:xfrm>
            <a:off x="71924" y="1789500"/>
            <a:ext cx="9016125" cy="33539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Instructional Staff/ Design Team-Marching Band</a:t>
            </a:r>
          </a:p>
        </p:txBody>
      </p:sp>
      <p:sp>
        <p:nvSpPr>
          <p:cNvPr id="70" name="Shape 70"/>
          <p:cNvSpPr txBox="1"/>
          <p:nvPr>
            <p:ph idx="1" type="body"/>
          </p:nvPr>
        </p:nvSpPr>
        <p:spPr>
          <a:xfrm>
            <a:off x="311700" y="1225225"/>
            <a:ext cx="8520600" cy="3354000"/>
          </a:xfrm>
          <a:prstGeom prst="rect">
            <a:avLst/>
          </a:prstGeom>
        </p:spPr>
        <p:txBody>
          <a:bodyPr anchorCtr="0" anchor="t" bIns="91425" lIns="91425" rIns="91425" tIns="91425">
            <a:noAutofit/>
          </a:bodyPr>
          <a:lstStyle/>
          <a:p>
            <a:pPr lvl="0" rtl="0">
              <a:spcBef>
                <a:spcPts val="0"/>
              </a:spcBef>
              <a:buNone/>
            </a:pPr>
            <a:r>
              <a:rPr lang="en" sz="1200"/>
              <a:t>Shannon Gill - Dir. of Bands  </a:t>
            </a:r>
            <a:r>
              <a:rPr lang="en" sz="1200" u="sng">
                <a:solidFill>
                  <a:schemeClr val="hlink"/>
                </a:solidFill>
                <a:hlinkClick r:id="rId3"/>
              </a:rPr>
              <a:t>shannon.gill@gcisd.net</a:t>
            </a:r>
          </a:p>
          <a:p>
            <a:pPr lvl="0" rtl="0">
              <a:spcBef>
                <a:spcPts val="0"/>
              </a:spcBef>
              <a:buNone/>
            </a:pPr>
            <a:r>
              <a:rPr lang="en" sz="1200"/>
              <a:t>Barry Janicula - Associate Dir. of Bands </a:t>
            </a:r>
            <a:r>
              <a:rPr lang="en" sz="1200" u="sng">
                <a:solidFill>
                  <a:schemeClr val="hlink"/>
                </a:solidFill>
                <a:hlinkClick r:id="rId4"/>
              </a:rPr>
              <a:t>barry.janicula@gcisd.net</a:t>
            </a:r>
          </a:p>
          <a:p>
            <a:pPr lvl="0" rtl="0">
              <a:spcBef>
                <a:spcPts val="0"/>
              </a:spcBef>
              <a:buNone/>
            </a:pPr>
            <a:r>
              <a:rPr lang="en" sz="1200"/>
              <a:t>Stephen Segura - Associate Dir. of Bands </a:t>
            </a:r>
            <a:r>
              <a:rPr lang="en" sz="1200" u="sng">
                <a:solidFill>
                  <a:schemeClr val="hlink"/>
                </a:solidFill>
                <a:hlinkClick r:id="rId5"/>
              </a:rPr>
              <a:t>stephen.segura@gcisd.net</a:t>
            </a:r>
          </a:p>
          <a:p>
            <a:pPr lvl="0" rtl="0">
              <a:spcBef>
                <a:spcPts val="0"/>
              </a:spcBef>
              <a:buNone/>
            </a:pPr>
            <a:r>
              <a:rPr lang="en" sz="1200"/>
              <a:t>Michael Henson - Dance Guard Director </a:t>
            </a:r>
            <a:r>
              <a:rPr lang="en" sz="1200" u="sng">
                <a:solidFill>
                  <a:schemeClr val="hlink"/>
                </a:solidFill>
                <a:hlinkClick r:id="rId6"/>
              </a:rPr>
              <a:t>jmhenson2010@gmail.com</a:t>
            </a:r>
          </a:p>
          <a:p>
            <a:pPr lvl="0" rtl="0">
              <a:spcBef>
                <a:spcPts val="0"/>
              </a:spcBef>
              <a:buNone/>
            </a:pPr>
            <a:r>
              <a:rPr lang="en" sz="1200"/>
              <a:t>Andrew Seebaran - Dance Guard Asst. Dir.  </a:t>
            </a:r>
            <a:r>
              <a:rPr lang="en" sz="1200" u="sng">
                <a:solidFill>
                  <a:schemeClr val="hlink"/>
                </a:solidFill>
                <a:hlinkClick r:id="rId7"/>
              </a:rPr>
              <a:t>iamseebaran@yahoo.com</a:t>
            </a:r>
          </a:p>
          <a:p>
            <a:pPr lvl="0" rtl="0">
              <a:spcBef>
                <a:spcPts val="0"/>
              </a:spcBef>
              <a:buNone/>
            </a:pPr>
            <a:r>
              <a:rPr lang="en" sz="1200"/>
              <a:t>Manny Maldonado - Music Arranger</a:t>
            </a:r>
          </a:p>
          <a:p>
            <a:pPr lvl="0" rtl="0">
              <a:spcBef>
                <a:spcPts val="0"/>
              </a:spcBef>
              <a:buNone/>
            </a:pPr>
            <a:r>
              <a:rPr lang="en" sz="1200"/>
              <a:t>Andy Toth - Design Consultant</a:t>
            </a:r>
          </a:p>
          <a:p>
            <a:pPr lvl="0">
              <a:spcBef>
                <a:spcPts val="0"/>
              </a:spcBef>
              <a:buNone/>
            </a:pPr>
            <a:r>
              <a:rPr lang="en" sz="1200"/>
              <a:t>Pending - Front Ensemble Technician/ Battery Technician/Visual technicians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idx="4294967295" type="title"/>
          </p:nvPr>
        </p:nvSpPr>
        <p:spPr>
          <a:xfrm>
            <a:off x="387899" y="458025"/>
            <a:ext cx="8368200" cy="686100"/>
          </a:xfrm>
          <a:prstGeom prst="rect">
            <a:avLst/>
          </a:prstGeom>
        </p:spPr>
        <p:txBody>
          <a:bodyPr anchorCtr="0" anchor="b" bIns="91425" lIns="91425" rIns="91425" tIns="91425">
            <a:noAutofit/>
          </a:bodyPr>
          <a:lstStyle/>
          <a:p>
            <a:pPr lvl="0" rtl="0" algn="ctr">
              <a:spcBef>
                <a:spcPts val="0"/>
              </a:spcBef>
              <a:buNone/>
            </a:pPr>
            <a:r>
              <a:rPr lang="en"/>
              <a:t>Marching Band/Concert Band = BAND</a:t>
            </a:r>
          </a:p>
        </p:txBody>
      </p:sp>
      <p:grpSp>
        <p:nvGrpSpPr>
          <p:cNvPr id="76" name="Shape 76"/>
          <p:cNvGrpSpPr/>
          <p:nvPr/>
        </p:nvGrpSpPr>
        <p:grpSpPr>
          <a:xfrm>
            <a:off x="431825" y="1342525"/>
            <a:ext cx="2683300" cy="3302700"/>
            <a:chOff x="431825" y="1342525"/>
            <a:chExt cx="2683300" cy="3302700"/>
          </a:xfrm>
        </p:grpSpPr>
        <p:sp>
          <p:nvSpPr>
            <p:cNvPr id="77" name="Shape 77"/>
            <p:cNvSpPr/>
            <p:nvPr/>
          </p:nvSpPr>
          <p:spPr>
            <a:xfrm>
              <a:off x="431825" y="1342525"/>
              <a:ext cx="2683200" cy="3302700"/>
            </a:xfrm>
            <a:prstGeom prst="rect">
              <a:avLst/>
            </a:prstGeom>
            <a:noFill/>
            <a:ln cap="flat" cmpd="sng" w="952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8" name="Shape 78"/>
            <p:cNvSpPr txBox="1"/>
            <p:nvPr/>
          </p:nvSpPr>
          <p:spPr>
            <a:xfrm>
              <a:off x="431925" y="1342525"/>
              <a:ext cx="2683200" cy="823199"/>
            </a:xfrm>
            <a:prstGeom prst="rect">
              <a:avLst/>
            </a:prstGeom>
            <a:solidFill>
              <a:schemeClr val="dk1"/>
            </a:solidFill>
            <a:ln>
              <a:noFill/>
            </a:ln>
          </p:spPr>
          <p:txBody>
            <a:bodyPr anchorCtr="0" anchor="ctr" bIns="91425" lIns="91425" rIns="91425" tIns="91425">
              <a:noAutofit/>
            </a:bodyPr>
            <a:lstStyle/>
            <a:p>
              <a:pPr lvl="0" rtl="0">
                <a:spcBef>
                  <a:spcPts val="0"/>
                </a:spcBef>
                <a:buNone/>
              </a:pPr>
              <a:r>
                <a:t/>
              </a:r>
              <a:endParaRPr/>
            </a:p>
          </p:txBody>
        </p:sp>
      </p:grpSp>
      <p:sp>
        <p:nvSpPr>
          <p:cNvPr id="79" name="Shape 79"/>
          <p:cNvSpPr txBox="1"/>
          <p:nvPr>
            <p:ph idx="4294967295" type="body"/>
          </p:nvPr>
        </p:nvSpPr>
        <p:spPr>
          <a:xfrm>
            <a:off x="489254" y="1337725"/>
            <a:ext cx="2625900" cy="823200"/>
          </a:xfrm>
          <a:prstGeom prst="rect">
            <a:avLst/>
          </a:prstGeom>
        </p:spPr>
        <p:txBody>
          <a:bodyPr anchorCtr="0" anchor="ctr" bIns="91425" lIns="91425" rIns="91425" tIns="91425">
            <a:noAutofit/>
          </a:bodyPr>
          <a:lstStyle/>
          <a:p>
            <a:pPr lvl="0" rtl="0" algn="ctr">
              <a:spcBef>
                <a:spcPts val="0"/>
              </a:spcBef>
              <a:spcAft>
                <a:spcPts val="0"/>
              </a:spcAft>
              <a:buNone/>
            </a:pPr>
            <a:r>
              <a:rPr lang="en">
                <a:solidFill>
                  <a:schemeClr val="lt1"/>
                </a:solidFill>
              </a:rPr>
              <a:t>Spring/Summer 	</a:t>
            </a:r>
          </a:p>
        </p:txBody>
      </p:sp>
      <p:cxnSp>
        <p:nvCxnSpPr>
          <p:cNvPr id="80" name="Shape 80"/>
          <p:cNvCxnSpPr/>
          <p:nvPr/>
        </p:nvCxnSpPr>
        <p:spPr>
          <a:xfrm>
            <a:off x="857675" y="1514725"/>
            <a:ext cx="0" cy="478800"/>
          </a:xfrm>
          <a:prstGeom prst="straightConnector1">
            <a:avLst/>
          </a:prstGeom>
          <a:noFill/>
          <a:ln cap="flat" cmpd="sng" w="9525">
            <a:solidFill>
              <a:schemeClr val="lt1"/>
            </a:solidFill>
            <a:prstDash val="solid"/>
            <a:round/>
            <a:headEnd len="lg" w="lg" type="none"/>
            <a:tailEnd len="lg" w="lg" type="none"/>
          </a:ln>
        </p:spPr>
      </p:cxnSp>
      <p:sp>
        <p:nvSpPr>
          <p:cNvPr id="81" name="Shape 81"/>
          <p:cNvSpPr txBox="1"/>
          <p:nvPr>
            <p:ph idx="4294967295" type="body"/>
          </p:nvPr>
        </p:nvSpPr>
        <p:spPr>
          <a:xfrm>
            <a:off x="508125" y="2268950"/>
            <a:ext cx="2530799" cy="2376300"/>
          </a:xfrm>
          <a:prstGeom prst="rect">
            <a:avLst/>
          </a:prstGeom>
        </p:spPr>
        <p:txBody>
          <a:bodyPr anchorCtr="0" anchor="t" bIns="91425" lIns="91425" rIns="91425" tIns="91425">
            <a:noAutofit/>
          </a:bodyPr>
          <a:lstStyle/>
          <a:p>
            <a:pPr lvl="0" rtl="0">
              <a:spcBef>
                <a:spcPts val="0"/>
              </a:spcBef>
              <a:spcAft>
                <a:spcPts val="1600"/>
              </a:spcAft>
              <a:buNone/>
            </a:pPr>
            <a:r>
              <a:rPr lang="en" sz="1200"/>
              <a:t>4/23  - Hype Day at GHS  </a:t>
            </a:r>
            <a:r>
              <a:rPr lang="en" sz="1000"/>
              <a:t>9am-1pm</a:t>
            </a:r>
          </a:p>
          <a:p>
            <a:pPr lvl="0" rtl="0">
              <a:spcBef>
                <a:spcPts val="0"/>
              </a:spcBef>
              <a:spcAft>
                <a:spcPts val="1600"/>
              </a:spcAft>
              <a:buNone/>
            </a:pPr>
            <a:r>
              <a:rPr lang="en" sz="1200"/>
              <a:t>4/25 - Concert Band Auditions at your campus-assign concert band</a:t>
            </a:r>
          </a:p>
          <a:p>
            <a:pPr lvl="0" rtl="0">
              <a:spcBef>
                <a:spcPts val="0"/>
              </a:spcBef>
              <a:spcAft>
                <a:spcPts val="1600"/>
              </a:spcAft>
              <a:buNone/>
            </a:pPr>
            <a:r>
              <a:rPr lang="en" sz="1200"/>
              <a:t>Summer Music Days - at least 3 for those that are in town.  </a:t>
            </a:r>
          </a:p>
          <a:p>
            <a:pPr lvl="0" rtl="0">
              <a:spcBef>
                <a:spcPts val="0"/>
              </a:spcBef>
              <a:spcAft>
                <a:spcPts val="1600"/>
              </a:spcAft>
              <a:buNone/>
            </a:pPr>
            <a:r>
              <a:rPr lang="en" sz="1200"/>
              <a:t>Band Camp - July 27-Aug.19  Pre-Register!</a:t>
            </a:r>
          </a:p>
        </p:txBody>
      </p:sp>
      <p:grpSp>
        <p:nvGrpSpPr>
          <p:cNvPr id="82" name="Shape 82"/>
          <p:cNvGrpSpPr/>
          <p:nvPr/>
        </p:nvGrpSpPr>
        <p:grpSpPr>
          <a:xfrm>
            <a:off x="3221799" y="1342525"/>
            <a:ext cx="2673003" cy="3302700"/>
            <a:chOff x="3221799" y="1342525"/>
            <a:chExt cx="2673003" cy="3302700"/>
          </a:xfrm>
        </p:grpSpPr>
        <p:sp>
          <p:nvSpPr>
            <p:cNvPr id="83" name="Shape 83"/>
            <p:cNvSpPr/>
            <p:nvPr/>
          </p:nvSpPr>
          <p:spPr>
            <a:xfrm>
              <a:off x="3221803" y="1342525"/>
              <a:ext cx="2672999" cy="3302700"/>
            </a:xfrm>
            <a:prstGeom prst="rect">
              <a:avLst/>
            </a:prstGeom>
            <a:noFill/>
            <a:ln cap="flat" cmpd="sng" w="952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4" name="Shape 84"/>
            <p:cNvSpPr txBox="1"/>
            <p:nvPr/>
          </p:nvSpPr>
          <p:spPr>
            <a:xfrm>
              <a:off x="3221799" y="1342525"/>
              <a:ext cx="2672999" cy="823199"/>
            </a:xfrm>
            <a:prstGeom prst="rect">
              <a:avLst/>
            </a:prstGeom>
            <a:solidFill>
              <a:schemeClr val="dk1"/>
            </a:solidFill>
            <a:ln>
              <a:noFill/>
            </a:ln>
          </p:spPr>
          <p:txBody>
            <a:bodyPr anchorCtr="0" anchor="ctr" bIns="91425" lIns="91425" rIns="91425" tIns="91425">
              <a:noAutofit/>
            </a:bodyPr>
            <a:lstStyle/>
            <a:p>
              <a:pPr lvl="0" rtl="0">
                <a:spcBef>
                  <a:spcPts val="0"/>
                </a:spcBef>
                <a:buNone/>
              </a:pPr>
              <a:r>
                <a:t/>
              </a:r>
              <a:endParaRPr/>
            </a:p>
          </p:txBody>
        </p:sp>
      </p:grpSp>
      <p:sp>
        <p:nvSpPr>
          <p:cNvPr id="85" name="Shape 85"/>
          <p:cNvSpPr txBox="1"/>
          <p:nvPr>
            <p:ph idx="4294967295" type="body"/>
          </p:nvPr>
        </p:nvSpPr>
        <p:spPr>
          <a:xfrm>
            <a:off x="3199695" y="1342525"/>
            <a:ext cx="2625900" cy="823200"/>
          </a:xfrm>
          <a:prstGeom prst="rect">
            <a:avLst/>
          </a:prstGeom>
        </p:spPr>
        <p:txBody>
          <a:bodyPr anchorCtr="0" anchor="ctr" bIns="91425" lIns="91425" rIns="91425" tIns="91425">
            <a:noAutofit/>
          </a:bodyPr>
          <a:lstStyle/>
          <a:p>
            <a:pPr lvl="0" rtl="0" algn="ctr">
              <a:lnSpc>
                <a:spcPct val="100000"/>
              </a:lnSpc>
              <a:spcBef>
                <a:spcPts val="0"/>
              </a:spcBef>
              <a:spcAft>
                <a:spcPts val="0"/>
              </a:spcAft>
              <a:buNone/>
            </a:pPr>
            <a:r>
              <a:rPr lang="en">
                <a:solidFill>
                  <a:schemeClr val="lt1"/>
                </a:solidFill>
              </a:rPr>
              <a:t>Fall Schedule</a:t>
            </a:r>
          </a:p>
        </p:txBody>
      </p:sp>
      <p:sp>
        <p:nvSpPr>
          <p:cNvPr id="86" name="Shape 86"/>
          <p:cNvSpPr txBox="1"/>
          <p:nvPr>
            <p:ph idx="4294967295" type="body"/>
          </p:nvPr>
        </p:nvSpPr>
        <p:spPr>
          <a:xfrm>
            <a:off x="3294700" y="2268950"/>
            <a:ext cx="2530799" cy="2376300"/>
          </a:xfrm>
          <a:prstGeom prst="rect">
            <a:avLst/>
          </a:prstGeom>
        </p:spPr>
        <p:txBody>
          <a:bodyPr anchorCtr="0" anchor="t" bIns="91425" lIns="91425" rIns="91425" tIns="91425">
            <a:noAutofit/>
          </a:bodyPr>
          <a:lstStyle/>
          <a:p>
            <a:pPr lvl="0" rtl="0">
              <a:spcBef>
                <a:spcPts val="0"/>
              </a:spcBef>
              <a:spcAft>
                <a:spcPts val="0"/>
              </a:spcAft>
              <a:buNone/>
            </a:pPr>
            <a:r>
              <a:rPr lang="en" sz="1000"/>
              <a:t>Weekly Rehearsals:</a:t>
            </a:r>
          </a:p>
          <a:p>
            <a:pPr lvl="0" rtl="0">
              <a:spcBef>
                <a:spcPts val="0"/>
              </a:spcBef>
              <a:spcAft>
                <a:spcPts val="0"/>
              </a:spcAft>
              <a:buNone/>
            </a:pPr>
            <a:r>
              <a:rPr lang="en" sz="1000"/>
              <a:t>During class and After School</a:t>
            </a:r>
          </a:p>
          <a:p>
            <a:pPr lvl="0" rtl="0">
              <a:spcBef>
                <a:spcPts val="0"/>
              </a:spcBef>
              <a:spcAft>
                <a:spcPts val="0"/>
              </a:spcAft>
              <a:buNone/>
            </a:pPr>
            <a:r>
              <a:rPr lang="en" sz="1000"/>
              <a:t>After School:</a:t>
            </a:r>
          </a:p>
          <a:p>
            <a:pPr lvl="0" rtl="0">
              <a:spcBef>
                <a:spcPts val="0"/>
              </a:spcBef>
              <a:spcAft>
                <a:spcPts val="0"/>
              </a:spcAft>
              <a:buNone/>
            </a:pPr>
            <a:r>
              <a:rPr lang="en" sz="1000"/>
              <a:t>Mon., Thurs. - 4:15-6:15pm</a:t>
            </a:r>
          </a:p>
          <a:p>
            <a:pPr lvl="0" rtl="0">
              <a:spcBef>
                <a:spcPts val="0"/>
              </a:spcBef>
              <a:spcAft>
                <a:spcPts val="0"/>
              </a:spcAft>
              <a:buNone/>
            </a:pPr>
            <a:r>
              <a:rPr lang="en" sz="1000"/>
              <a:t>Tues. - 4:45-7:15pm at MPS*</a:t>
            </a:r>
          </a:p>
          <a:p>
            <a:pPr lvl="0" rtl="0">
              <a:spcBef>
                <a:spcPts val="0"/>
              </a:spcBef>
              <a:spcAft>
                <a:spcPts val="0"/>
              </a:spcAft>
              <a:buNone/>
            </a:pPr>
            <a:r>
              <a:rPr lang="en" sz="1000"/>
              <a:t>Wed. - 4:15-5:30pm</a:t>
            </a:r>
          </a:p>
          <a:p>
            <a:pPr lvl="0" rtl="0">
              <a:spcBef>
                <a:spcPts val="0"/>
              </a:spcBef>
              <a:spcAft>
                <a:spcPts val="0"/>
              </a:spcAft>
              <a:buNone/>
            </a:pPr>
            <a:r>
              <a:rPr lang="en" sz="1000"/>
              <a:t>Games on Friday.  If we have a Thurs. Game, we will hold the practice on Friday.  This schedule will run until competitive season is over. (9 weeks)</a:t>
            </a:r>
          </a:p>
          <a:p>
            <a:pPr lvl="0" rtl="0">
              <a:spcBef>
                <a:spcPts val="0"/>
              </a:spcBef>
              <a:spcAft>
                <a:spcPts val="0"/>
              </a:spcAft>
              <a:buNone/>
            </a:pPr>
            <a:r>
              <a:rPr lang="en" sz="1000"/>
              <a:t>Contest and Game schedule on calendar on the website</a:t>
            </a:r>
          </a:p>
          <a:p>
            <a:pPr lvl="0" rtl="0">
              <a:spcBef>
                <a:spcPts val="0"/>
              </a:spcBef>
              <a:spcAft>
                <a:spcPts val="0"/>
              </a:spcAft>
              <a:buNone/>
            </a:pPr>
            <a:r>
              <a:rPr lang="en" sz="1000"/>
              <a:t>*Depending on MPS availability</a:t>
            </a:r>
          </a:p>
        </p:txBody>
      </p:sp>
      <p:grpSp>
        <p:nvGrpSpPr>
          <p:cNvPr id="87" name="Shape 87"/>
          <p:cNvGrpSpPr/>
          <p:nvPr/>
        </p:nvGrpSpPr>
        <p:grpSpPr>
          <a:xfrm>
            <a:off x="6007125" y="1342525"/>
            <a:ext cx="2672999" cy="3302700"/>
            <a:chOff x="6007125" y="1342525"/>
            <a:chExt cx="2672999" cy="3302700"/>
          </a:xfrm>
        </p:grpSpPr>
        <p:sp>
          <p:nvSpPr>
            <p:cNvPr id="88" name="Shape 88"/>
            <p:cNvSpPr/>
            <p:nvPr/>
          </p:nvSpPr>
          <p:spPr>
            <a:xfrm>
              <a:off x="6007125" y="1342525"/>
              <a:ext cx="2672999" cy="3302700"/>
            </a:xfrm>
            <a:prstGeom prst="rect">
              <a:avLst/>
            </a:prstGeom>
            <a:noFill/>
            <a:ln cap="flat" cmpd="sng" w="952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9" name="Shape 89"/>
            <p:cNvSpPr txBox="1"/>
            <p:nvPr/>
          </p:nvSpPr>
          <p:spPr>
            <a:xfrm>
              <a:off x="6007125" y="1342525"/>
              <a:ext cx="2672999" cy="823199"/>
            </a:xfrm>
            <a:prstGeom prst="rect">
              <a:avLst/>
            </a:prstGeom>
            <a:solidFill>
              <a:schemeClr val="dk1"/>
            </a:solidFill>
            <a:ln>
              <a:noFill/>
            </a:ln>
          </p:spPr>
          <p:txBody>
            <a:bodyPr anchorCtr="0" anchor="ctr" bIns="91425" lIns="91425" rIns="91425" tIns="91425">
              <a:noAutofit/>
            </a:bodyPr>
            <a:lstStyle/>
            <a:p>
              <a:pPr lvl="0" rtl="0">
                <a:spcBef>
                  <a:spcPts val="0"/>
                </a:spcBef>
                <a:buNone/>
              </a:pPr>
              <a:r>
                <a:t/>
              </a:r>
              <a:endParaRPr/>
            </a:p>
          </p:txBody>
        </p:sp>
      </p:grpSp>
      <p:cxnSp>
        <p:nvCxnSpPr>
          <p:cNvPr id="90" name="Shape 90"/>
          <p:cNvCxnSpPr/>
          <p:nvPr/>
        </p:nvCxnSpPr>
        <p:spPr>
          <a:xfrm>
            <a:off x="6427225" y="1514725"/>
            <a:ext cx="0" cy="478800"/>
          </a:xfrm>
          <a:prstGeom prst="straightConnector1">
            <a:avLst/>
          </a:prstGeom>
          <a:noFill/>
          <a:ln cap="flat" cmpd="sng" w="9525">
            <a:solidFill>
              <a:schemeClr val="lt1"/>
            </a:solidFill>
            <a:prstDash val="solid"/>
            <a:round/>
            <a:headEnd len="lg" w="lg" type="none"/>
            <a:tailEnd len="lg" w="lg" type="none"/>
          </a:ln>
        </p:spPr>
      </p:cxnSp>
      <p:sp>
        <p:nvSpPr>
          <p:cNvPr id="91" name="Shape 91"/>
          <p:cNvSpPr txBox="1"/>
          <p:nvPr>
            <p:ph idx="4294967295" type="body"/>
          </p:nvPr>
        </p:nvSpPr>
        <p:spPr>
          <a:xfrm>
            <a:off x="6007124" y="1342525"/>
            <a:ext cx="2597999" cy="823200"/>
          </a:xfrm>
          <a:prstGeom prst="rect">
            <a:avLst/>
          </a:prstGeom>
        </p:spPr>
        <p:txBody>
          <a:bodyPr anchorCtr="0" anchor="ctr" bIns="91425" lIns="91425" rIns="91425" tIns="91425">
            <a:noAutofit/>
          </a:bodyPr>
          <a:lstStyle/>
          <a:p>
            <a:pPr lvl="0" rtl="0" algn="ctr">
              <a:lnSpc>
                <a:spcPct val="100000"/>
              </a:lnSpc>
              <a:spcBef>
                <a:spcPts val="0"/>
              </a:spcBef>
              <a:spcAft>
                <a:spcPts val="0"/>
              </a:spcAft>
              <a:buNone/>
            </a:pPr>
            <a:r>
              <a:rPr lang="en">
                <a:solidFill>
                  <a:schemeClr val="lt1"/>
                </a:solidFill>
              </a:rPr>
              <a:t>Spring Schedule</a:t>
            </a:r>
          </a:p>
        </p:txBody>
      </p:sp>
      <p:sp>
        <p:nvSpPr>
          <p:cNvPr id="92" name="Shape 92"/>
          <p:cNvSpPr txBox="1"/>
          <p:nvPr>
            <p:ph idx="4294967295" type="body"/>
          </p:nvPr>
        </p:nvSpPr>
        <p:spPr>
          <a:xfrm>
            <a:off x="6077675" y="2268950"/>
            <a:ext cx="2530799" cy="2376300"/>
          </a:xfrm>
          <a:prstGeom prst="rect">
            <a:avLst/>
          </a:prstGeom>
        </p:spPr>
        <p:txBody>
          <a:bodyPr anchorCtr="0" anchor="t" bIns="91425" lIns="91425" rIns="91425" tIns="91425">
            <a:noAutofit/>
          </a:bodyPr>
          <a:lstStyle/>
          <a:p>
            <a:pPr lvl="0" rtl="0">
              <a:spcBef>
                <a:spcPts val="0"/>
              </a:spcBef>
              <a:buNone/>
            </a:pPr>
            <a:r>
              <a:rPr lang="en" sz="1200"/>
              <a:t>During Class</a:t>
            </a:r>
          </a:p>
          <a:p>
            <a:pPr lvl="0" rtl="0">
              <a:spcBef>
                <a:spcPts val="0"/>
              </a:spcBef>
              <a:buNone/>
            </a:pPr>
            <a:r>
              <a:rPr lang="en" sz="1200"/>
              <a:t>4 Bands - WE,HB,SB, CB</a:t>
            </a:r>
          </a:p>
          <a:p>
            <a:pPr lvl="0" rtl="0">
              <a:spcBef>
                <a:spcPts val="0"/>
              </a:spcBef>
              <a:buNone/>
            </a:pPr>
            <a:r>
              <a:rPr lang="en" sz="1200"/>
              <a:t>Sectionals for each student once a week, approx. 1 hour in preparation for UIL Concert/Sightreading contest</a:t>
            </a:r>
          </a:p>
          <a:p>
            <a:pPr lvl="0" rtl="0">
              <a:spcBef>
                <a:spcPts val="0"/>
              </a:spcBef>
              <a:buNone/>
            </a:pPr>
            <a:r>
              <a:rPr lang="en" sz="1200"/>
              <a:t>solo/ensemble contest, band trip, banquet, May concert</a:t>
            </a:r>
          </a:p>
          <a:p>
            <a:pPr lvl="0" rtl="0">
              <a:spcBef>
                <a:spcPts val="0"/>
              </a:spcBef>
              <a:buNone/>
            </a:pPr>
            <a:r>
              <a:t/>
            </a:r>
            <a:endParaRPr sz="1400"/>
          </a:p>
          <a:p>
            <a:pPr lvl="0" rtl="0">
              <a:spcBef>
                <a:spcPts val="0"/>
              </a:spcBef>
              <a:buNone/>
            </a:pPr>
            <a:r>
              <a:t/>
            </a:r>
            <a:endParaRPr sz="1400"/>
          </a:p>
          <a:p>
            <a:pPr lvl="0" rtl="0">
              <a:spcBef>
                <a:spcPts val="0"/>
              </a:spcBef>
              <a:buNone/>
            </a:pPr>
            <a:r>
              <a:t/>
            </a:r>
            <a:endParaRPr sz="14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idx="1" type="body"/>
          </p:nvPr>
        </p:nvSpPr>
        <p:spPr>
          <a:xfrm>
            <a:off x="311700" y="826450"/>
            <a:ext cx="8520600" cy="3752700"/>
          </a:xfrm>
          <a:prstGeom prst="rect">
            <a:avLst/>
          </a:prstGeom>
        </p:spPr>
        <p:txBody>
          <a:bodyPr anchorCtr="0" anchor="t" bIns="91425" lIns="91425" rIns="91425" tIns="91425">
            <a:noAutofit/>
          </a:bodyPr>
          <a:lstStyle/>
          <a:p>
            <a:pPr indent="0" lvl="0" marL="0" rtl="0">
              <a:spcBef>
                <a:spcPts val="0"/>
              </a:spcBef>
              <a:spcAft>
                <a:spcPts val="1600"/>
              </a:spcAft>
              <a:buNone/>
            </a:pPr>
            <a:r>
              <a:rPr b="1" lang="en" sz="1000"/>
              <a:t>Can I take Band and Athletics/Theater/Choir/Debate/Swimming/Cross Country, etc.?</a:t>
            </a:r>
          </a:p>
          <a:p>
            <a:pPr lvl="0" rtl="0">
              <a:spcBef>
                <a:spcPts val="0"/>
              </a:spcBef>
              <a:spcAft>
                <a:spcPts val="1600"/>
              </a:spcAft>
              <a:buNone/>
            </a:pPr>
            <a:r>
              <a:rPr lang="en" sz="1000"/>
              <a:t>We welcome and encourage you to take Band along with another area of interest during your freshman year.  The gap between 8th and 9th grade year is not a time to make a decision about your long-term future.  It’s important to see what the high school programs have to offer.  Once you’ve seen how these activities function and are taught/coached, you will have a much clearer picture of how your high school years will be defined.  Scheduling issues can be worked out.  All Elective teachers work very well together to ensure a student can participate in more than one activity.</a:t>
            </a:r>
          </a:p>
          <a:p>
            <a:pPr lvl="0" rtl="0">
              <a:spcBef>
                <a:spcPts val="0"/>
              </a:spcBef>
              <a:spcAft>
                <a:spcPts val="1600"/>
              </a:spcAft>
              <a:buNone/>
            </a:pPr>
            <a:r>
              <a:rPr lang="en" sz="1000"/>
              <a:t>I</a:t>
            </a:r>
          </a:p>
          <a:p>
            <a:pPr lvl="0" rtl="0">
              <a:spcBef>
                <a:spcPts val="0"/>
              </a:spcBef>
              <a:spcAft>
                <a:spcPts val="1600"/>
              </a:spcAft>
              <a:buNone/>
            </a:pPr>
            <a:r>
              <a:t/>
            </a:r>
            <a:endParaRPr sz="1000"/>
          </a:p>
        </p:txBody>
      </p:sp>
      <p:sp>
        <p:nvSpPr>
          <p:cNvPr id="98" name="Shape 98"/>
          <p:cNvSpPr txBox="1"/>
          <p:nvPr/>
        </p:nvSpPr>
        <p:spPr>
          <a:xfrm>
            <a:off x="1326650" y="304475"/>
            <a:ext cx="6263400" cy="730800"/>
          </a:xfrm>
          <a:prstGeom prst="rect">
            <a:avLst/>
          </a:prstGeom>
          <a:noFill/>
          <a:ln>
            <a:noFill/>
          </a:ln>
        </p:spPr>
        <p:txBody>
          <a:bodyPr anchorCtr="0" anchor="t" bIns="91425" lIns="91425" rIns="91425" tIns="91425">
            <a:noAutofit/>
          </a:bodyPr>
          <a:lstStyle/>
          <a:p>
            <a:pPr lvl="0" algn="ctr">
              <a:spcBef>
                <a:spcPts val="0"/>
              </a:spcBef>
              <a:buNone/>
            </a:pPr>
            <a:r>
              <a:rPr b="1" lang="en" sz="1800"/>
              <a:t>Marching Band Frequently Asked Questions</a:t>
            </a:r>
          </a:p>
        </p:txBody>
      </p:sp>
      <p:sp>
        <p:nvSpPr>
          <p:cNvPr id="99" name="Shape 99"/>
          <p:cNvSpPr txBox="1"/>
          <p:nvPr/>
        </p:nvSpPr>
        <p:spPr>
          <a:xfrm>
            <a:off x="311700" y="685800"/>
            <a:ext cx="8767800" cy="4159200"/>
          </a:xfrm>
          <a:prstGeom prst="rect">
            <a:avLst/>
          </a:prstGeom>
          <a:noFill/>
          <a:ln>
            <a:noFill/>
          </a:ln>
        </p:spPr>
        <p:txBody>
          <a:bodyPr anchorCtr="0" anchor="ctr" bIns="91425" lIns="91425" rIns="91425" tIns="91425">
            <a:noAutofit/>
          </a:bodyPr>
          <a:lstStyle/>
          <a:p>
            <a:pPr indent="0" lvl="0" marL="0" rtl="0">
              <a:lnSpc>
                <a:spcPct val="115000"/>
              </a:lnSpc>
              <a:spcBef>
                <a:spcPts val="0"/>
              </a:spcBef>
              <a:spcAft>
                <a:spcPts val="1600"/>
              </a:spcAft>
              <a:buNone/>
            </a:pPr>
            <a:r>
              <a:t/>
            </a:r>
            <a:endParaRPr sz="1000">
              <a:solidFill>
                <a:schemeClr val="dk1"/>
              </a:solidFill>
              <a:latin typeface="Open Sans"/>
              <a:ea typeface="Open Sans"/>
              <a:cs typeface="Open Sans"/>
              <a:sym typeface="Open Sans"/>
            </a:endParaRPr>
          </a:p>
        </p:txBody>
      </p:sp>
      <p:sp>
        <p:nvSpPr>
          <p:cNvPr id="100" name="Shape 100"/>
          <p:cNvSpPr txBox="1"/>
          <p:nvPr/>
        </p:nvSpPr>
        <p:spPr>
          <a:xfrm>
            <a:off x="232275" y="3263075"/>
            <a:ext cx="8705100" cy="1637100"/>
          </a:xfrm>
          <a:prstGeom prst="rect">
            <a:avLst/>
          </a:prstGeom>
          <a:noFill/>
          <a:ln>
            <a:noFill/>
          </a:ln>
        </p:spPr>
        <p:txBody>
          <a:bodyPr anchorCtr="0" anchor="t" bIns="91425" lIns="91425" rIns="91425" tIns="91425">
            <a:noAutofit/>
          </a:bodyPr>
          <a:lstStyle/>
          <a:p>
            <a:pPr lvl="0" rtl="0">
              <a:spcBef>
                <a:spcPts val="0"/>
              </a:spcBef>
              <a:buNone/>
            </a:pPr>
            <a:r>
              <a:rPr b="1" lang="en" sz="1000"/>
              <a:t>  Do I have to take P.E. if I am in Band?</a:t>
            </a:r>
          </a:p>
          <a:p>
            <a:pPr lvl="0" rtl="0">
              <a:spcBef>
                <a:spcPts val="0"/>
              </a:spcBef>
              <a:buNone/>
            </a:pPr>
            <a:r>
              <a:t/>
            </a:r>
            <a:endParaRPr b="1" sz="1000"/>
          </a:p>
          <a:p>
            <a:pPr lvl="0" rtl="0">
              <a:spcBef>
                <a:spcPts val="0"/>
              </a:spcBef>
              <a:buNone/>
            </a:pPr>
            <a:r>
              <a:rPr lang="en" sz="1000"/>
              <a:t>  No.  Marching Band provides a P.E.credit</a:t>
            </a:r>
          </a:p>
          <a:p>
            <a:pPr lvl="0" rtl="0">
              <a:spcBef>
                <a:spcPts val="0"/>
              </a:spcBef>
              <a:buNone/>
            </a:pPr>
            <a:r>
              <a:t/>
            </a:r>
            <a:endParaRPr sz="1000"/>
          </a:p>
          <a:p>
            <a:pPr lvl="0" rtl="0">
              <a:spcBef>
                <a:spcPts val="0"/>
              </a:spcBef>
              <a:buNone/>
            </a:pPr>
            <a:r>
              <a:rPr b="1" lang="en" sz="1000"/>
              <a:t>  Can I participate in band for only half of the school year?</a:t>
            </a:r>
          </a:p>
          <a:p>
            <a:pPr lvl="0" rtl="0">
              <a:spcBef>
                <a:spcPts val="0"/>
              </a:spcBef>
              <a:buNone/>
            </a:pPr>
            <a:r>
              <a:t/>
            </a:r>
            <a:endParaRPr b="1" sz="1000"/>
          </a:p>
          <a:p>
            <a:pPr lvl="0" rtl="0">
              <a:spcBef>
                <a:spcPts val="0"/>
              </a:spcBef>
              <a:buNone/>
            </a:pPr>
            <a:r>
              <a:rPr lang="en" sz="1000"/>
              <a:t>  No.  We require all band students to participate fully in both marching band and concert band unless extremely extenuating circumstances arise.  </a:t>
            </a:r>
          </a:p>
          <a:p>
            <a:pPr lvl="0">
              <a:spcBef>
                <a:spcPts val="0"/>
              </a:spcBef>
              <a:buNone/>
            </a:pPr>
            <a:r>
              <a:rPr lang="en" sz="1000"/>
              <a:t>  Please speak to a GHS band director for more information.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idx="1" type="body"/>
          </p:nvPr>
        </p:nvSpPr>
        <p:spPr>
          <a:xfrm>
            <a:off x="311700" y="311800"/>
            <a:ext cx="8520600" cy="4831800"/>
          </a:xfrm>
          <a:prstGeom prst="rect">
            <a:avLst/>
          </a:prstGeom>
        </p:spPr>
        <p:txBody>
          <a:bodyPr anchorCtr="0" anchor="t" bIns="91425" lIns="91425" rIns="91425" tIns="91425">
            <a:noAutofit/>
          </a:bodyPr>
          <a:lstStyle/>
          <a:p>
            <a:pPr lvl="0" rtl="0">
              <a:spcBef>
                <a:spcPts val="0"/>
              </a:spcBef>
              <a:buNone/>
            </a:pPr>
            <a:r>
              <a:rPr b="1" lang="en" sz="1200"/>
              <a:t>Can I take advanced classes and Band?</a:t>
            </a:r>
          </a:p>
          <a:p>
            <a:pPr lvl="0" rtl="0">
              <a:spcBef>
                <a:spcPts val="0"/>
              </a:spcBef>
              <a:buNone/>
            </a:pPr>
            <a:r>
              <a:rPr lang="en" sz="1200"/>
              <a:t>Most AP and Pre-AP are full of band students.  It’s difficult for students to manage taking 8 92 minute lecture classes (A/B schedule) all-day, everyday.  We recommend band as a creative break in the day - a chance to flex your creative muscle and a time to build your musical abilities (and your resume).  The Grapevine Band consistently has students in the top 10% of their class and has often times has National Merit Scholars.  Band also helps students master the very necessary skill of Time Management!</a:t>
            </a:r>
          </a:p>
          <a:p>
            <a:pPr lvl="0" rtl="0">
              <a:spcBef>
                <a:spcPts val="0"/>
              </a:spcBef>
              <a:buNone/>
            </a:pPr>
            <a:r>
              <a:rPr b="1" lang="en" sz="1200"/>
              <a:t>What do double reed players do during marching season?</a:t>
            </a:r>
          </a:p>
          <a:p>
            <a:pPr lvl="0" rtl="0">
              <a:spcBef>
                <a:spcPts val="0"/>
              </a:spcBef>
              <a:buNone/>
            </a:pPr>
            <a:r>
              <a:rPr lang="en" sz="1200"/>
              <a:t>Double reed players can choose to audition for the Dance Guard or make a seasonal change to a new instrument.  Common changes are to percussion or saxophone.</a:t>
            </a:r>
          </a:p>
          <a:p>
            <a:pPr lvl="0" rtl="0">
              <a:spcBef>
                <a:spcPts val="0"/>
              </a:spcBef>
              <a:buNone/>
            </a:pPr>
            <a:r>
              <a:rPr b="1" lang="en" sz="1200"/>
              <a:t>What if I don’t own an instrument?</a:t>
            </a:r>
          </a:p>
          <a:p>
            <a:pPr lvl="0" rtl="0">
              <a:spcBef>
                <a:spcPts val="0"/>
              </a:spcBef>
              <a:buNone/>
            </a:pPr>
            <a:r>
              <a:rPr lang="en" sz="1200"/>
              <a:t>Mr. Janicula will be contacting the Middle Schools in the Spring semester to inform you of our instrument check out dates.  We have a limited number of upper woodwind instruments but have quite a few of the other instrument groups.  Once school starts, the school district charges $50 per semester per instrument to rent from it.  This cost covers repair and maintenance as well as suffices as a rental fee.</a:t>
            </a:r>
          </a:p>
          <a:p>
            <a:pPr lvl="0" rtl="0">
              <a:spcBef>
                <a:spcPts val="0"/>
              </a:spcBef>
              <a:buNone/>
            </a:pPr>
            <a:r>
              <a:t/>
            </a:r>
            <a:endParaRPr sz="1200"/>
          </a:p>
          <a:p>
            <a:pPr lvl="0" rtl="0">
              <a:spcBef>
                <a:spcPts val="0"/>
              </a:spcBef>
              <a:buNone/>
            </a:pPr>
            <a:r>
              <a:t/>
            </a:r>
            <a:endParaRPr sz="1200"/>
          </a:p>
          <a:p>
            <a:pPr lvl="0">
              <a:lnSpc>
                <a:spcPct val="100000"/>
              </a:lnSpc>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idx="1" type="body"/>
          </p:nvPr>
        </p:nvSpPr>
        <p:spPr>
          <a:xfrm>
            <a:off x="311700" y="215800"/>
            <a:ext cx="8520600" cy="4363500"/>
          </a:xfrm>
          <a:prstGeom prst="rect">
            <a:avLst/>
          </a:prstGeom>
        </p:spPr>
        <p:txBody>
          <a:bodyPr anchorCtr="0" anchor="t" bIns="91425" lIns="91425" rIns="91425" tIns="91425">
            <a:noAutofit/>
          </a:bodyPr>
          <a:lstStyle/>
          <a:p>
            <a:pPr lvl="0" rtl="0">
              <a:lnSpc>
                <a:spcPct val="100000"/>
              </a:lnSpc>
              <a:spcBef>
                <a:spcPts val="0"/>
              </a:spcBef>
              <a:spcAft>
                <a:spcPts val="0"/>
              </a:spcAft>
              <a:buNone/>
            </a:pPr>
            <a:r>
              <a:rPr b="1" lang="en" sz="1200"/>
              <a:t>What is the structure of the band?</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lang="en" sz="1200"/>
              <a:t>Wind Ensemble = Band Varsity = Periods 1 and 5</a:t>
            </a:r>
          </a:p>
          <a:p>
            <a:pPr lvl="0" rtl="0">
              <a:lnSpc>
                <a:spcPct val="100000"/>
              </a:lnSpc>
              <a:spcBef>
                <a:spcPts val="0"/>
              </a:spcBef>
              <a:spcAft>
                <a:spcPts val="0"/>
              </a:spcAft>
              <a:buNone/>
            </a:pPr>
            <a:r>
              <a:rPr lang="en" sz="1200"/>
              <a:t>Honors Band = Band Non-Varsity = Periods 2 and 6</a:t>
            </a:r>
          </a:p>
          <a:p>
            <a:pPr lvl="0" rtl="0">
              <a:lnSpc>
                <a:spcPct val="100000"/>
              </a:lnSpc>
              <a:spcBef>
                <a:spcPts val="0"/>
              </a:spcBef>
              <a:spcAft>
                <a:spcPts val="0"/>
              </a:spcAft>
              <a:buNone/>
            </a:pPr>
            <a:r>
              <a:rPr lang="en" sz="1200"/>
              <a:t>Symphonic Band = Band Non-Varsity A = Period 3</a:t>
            </a:r>
          </a:p>
          <a:p>
            <a:pPr lvl="0" rtl="0">
              <a:lnSpc>
                <a:spcPct val="100000"/>
              </a:lnSpc>
              <a:spcBef>
                <a:spcPts val="0"/>
              </a:spcBef>
              <a:spcAft>
                <a:spcPts val="0"/>
              </a:spcAft>
              <a:buNone/>
            </a:pPr>
            <a:r>
              <a:rPr lang="en" sz="1200"/>
              <a:t>Concert Band = Band Non-Varsity B = Period 7</a:t>
            </a:r>
          </a:p>
          <a:p>
            <a:pPr lvl="0" rtl="0">
              <a:lnSpc>
                <a:spcPct val="100000"/>
              </a:lnSpc>
              <a:spcBef>
                <a:spcPts val="0"/>
              </a:spcBef>
              <a:spcAft>
                <a:spcPts val="0"/>
              </a:spcAft>
              <a:buNone/>
            </a:pPr>
            <a:r>
              <a:rPr lang="en" sz="1200"/>
              <a:t>Dance Guard = Band Guard/Dance Guard = Periods 3 and 7</a:t>
            </a:r>
          </a:p>
          <a:p>
            <a:pPr lvl="0" rtl="0">
              <a:lnSpc>
                <a:spcPct val="100000"/>
              </a:lnSpc>
              <a:spcBef>
                <a:spcPts val="0"/>
              </a:spcBef>
              <a:spcAft>
                <a:spcPts val="0"/>
              </a:spcAft>
              <a:buNone/>
            </a:pPr>
            <a:r>
              <a:rPr lang="en" sz="1200"/>
              <a:t>Drumline Class = Band Percussion = Periods 4 and 8 (Fall only)</a:t>
            </a:r>
          </a:p>
          <a:p>
            <a:pPr lvl="0" rtl="0">
              <a:lnSpc>
                <a:spcPct val="100000"/>
              </a:lnSpc>
              <a:spcBef>
                <a:spcPts val="0"/>
              </a:spcBef>
              <a:spcAft>
                <a:spcPts val="0"/>
              </a:spcAft>
              <a:buNone/>
            </a:pPr>
            <a:r>
              <a:rPr lang="en" sz="1200"/>
              <a:t>A student’s placement is determined by tryouts in the Spring.   During the fall semester</a:t>
            </a:r>
          </a:p>
          <a:p>
            <a:pPr lvl="0" rtl="0">
              <a:lnSpc>
                <a:spcPct val="100000"/>
              </a:lnSpc>
              <a:spcBef>
                <a:spcPts val="0"/>
              </a:spcBef>
              <a:spcAft>
                <a:spcPts val="0"/>
              </a:spcAft>
              <a:buNone/>
            </a:pPr>
            <a:r>
              <a:rPr lang="en" sz="1200"/>
              <a:t>(marching season) all of these parts meet together for rehearsals after</a:t>
            </a:r>
          </a:p>
          <a:p>
            <a:pPr lvl="0" rtl="0">
              <a:lnSpc>
                <a:spcPct val="100000"/>
              </a:lnSpc>
              <a:spcBef>
                <a:spcPts val="0"/>
              </a:spcBef>
              <a:spcAft>
                <a:spcPts val="0"/>
              </a:spcAft>
              <a:buNone/>
            </a:pPr>
            <a:r>
              <a:rPr lang="en" sz="1200"/>
              <a:t>School.  During the school day each member will rehearse with their assigned group</a:t>
            </a:r>
          </a:p>
          <a:p>
            <a:pPr lvl="0" rtl="0">
              <a:lnSpc>
                <a:spcPct val="100000"/>
              </a:lnSpc>
              <a:spcBef>
                <a:spcPts val="0"/>
              </a:spcBef>
              <a:spcAft>
                <a:spcPts val="0"/>
              </a:spcAft>
              <a:buNone/>
            </a:pPr>
            <a:r>
              <a:rPr lang="en" sz="1200"/>
              <a:t>during their assigned class period.</a:t>
            </a:r>
          </a:p>
          <a:p>
            <a:pPr lvl="0" rtl="0">
              <a:lnSpc>
                <a:spcPct val="100000"/>
              </a:lnSpc>
              <a:spcBef>
                <a:spcPts val="0"/>
              </a:spcBef>
              <a:spcAft>
                <a:spcPts val="0"/>
              </a:spcAft>
              <a:buNone/>
            </a:pPr>
            <a:r>
              <a:rPr lang="en" sz="1200"/>
              <a:t>In the spring each group will meet during their assigned class time the difference being that</a:t>
            </a:r>
          </a:p>
          <a:p>
            <a:pPr lvl="0" rtl="0">
              <a:lnSpc>
                <a:spcPct val="100000"/>
              </a:lnSpc>
              <a:spcBef>
                <a:spcPts val="0"/>
              </a:spcBef>
              <a:spcAft>
                <a:spcPts val="0"/>
              </a:spcAft>
              <a:buNone/>
            </a:pPr>
            <a:r>
              <a:rPr lang="en" sz="1200"/>
              <a:t>percussion students will now meet with their assigned band instead of as a percussion class.</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b="1" lang="en" sz="1200"/>
              <a:t>What is Dance Guard?</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lang="en" sz="1200"/>
              <a:t>The Dance Guard is an integral part of the visual performance of the marching show. Selection is</a:t>
            </a:r>
          </a:p>
          <a:p>
            <a:pPr lvl="0" rtl="0">
              <a:lnSpc>
                <a:spcPct val="100000"/>
              </a:lnSpc>
              <a:spcBef>
                <a:spcPts val="0"/>
              </a:spcBef>
              <a:spcAft>
                <a:spcPts val="0"/>
              </a:spcAft>
              <a:buNone/>
            </a:pPr>
            <a:r>
              <a:rPr lang="en" sz="1200"/>
              <a:t>based on tryouts in the spring. The group is under the direction of the Dance Guard Director.</a:t>
            </a:r>
          </a:p>
          <a:p>
            <a:pPr lvl="0" rtl="0">
              <a:lnSpc>
                <a:spcPct val="100000"/>
              </a:lnSpc>
              <a:spcBef>
                <a:spcPts val="0"/>
              </a:spcBef>
              <a:spcAft>
                <a:spcPts val="0"/>
              </a:spcAft>
              <a:buNone/>
            </a:pPr>
            <a:r>
              <a:rPr lang="en" sz="1200"/>
              <a:t>The Guard augments the marching show by incorporating  dance and equipment (flags, rifles, and a variety of props).</a:t>
            </a:r>
          </a:p>
          <a:p>
            <a:pPr lvl="0" rtl="0">
              <a:lnSpc>
                <a:spcPct val="100000"/>
              </a:lnSpc>
              <a:spcBef>
                <a:spcPts val="0"/>
              </a:spcBef>
              <a:spcAft>
                <a:spcPts val="0"/>
              </a:spcAft>
              <a:buNone/>
            </a:pPr>
            <a:r>
              <a:rPr lang="en" sz="1200"/>
              <a:t>The Dance Guard has their own individual competition season in the second semester called</a:t>
            </a:r>
          </a:p>
          <a:p>
            <a:pPr lvl="0" rtl="0">
              <a:lnSpc>
                <a:spcPct val="100000"/>
              </a:lnSpc>
              <a:spcBef>
                <a:spcPts val="0"/>
              </a:spcBef>
              <a:spcAft>
                <a:spcPts val="0"/>
              </a:spcAft>
              <a:buNone/>
            </a:pPr>
            <a:r>
              <a:rPr lang="en" sz="1200"/>
              <a:t>Winter Guard. Contact Mr. Henson for more details</a:t>
            </a:r>
          </a:p>
          <a:p>
            <a:pPr lvl="0" rtl="0">
              <a:lnSpc>
                <a:spcPct val="100000"/>
              </a:lnSpc>
              <a:spcBef>
                <a:spcPts val="0"/>
              </a:spcBef>
              <a:spcAft>
                <a:spcPts val="0"/>
              </a:spcAft>
              <a:buNone/>
            </a:pPr>
            <a:r>
              <a:t/>
            </a:r>
            <a:endParaRPr sz="1200"/>
          </a:p>
          <a:p>
            <a:pPr lvl="0" rt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idx="1" type="body"/>
          </p:nvPr>
        </p:nvSpPr>
        <p:spPr>
          <a:xfrm>
            <a:off x="311700" y="218125"/>
            <a:ext cx="8520600" cy="4577700"/>
          </a:xfrm>
          <a:prstGeom prst="rect">
            <a:avLst/>
          </a:prstGeom>
        </p:spPr>
        <p:txBody>
          <a:bodyPr anchorCtr="0" anchor="t" bIns="91425" lIns="91425" rIns="91425" tIns="91425">
            <a:noAutofit/>
          </a:bodyPr>
          <a:lstStyle/>
          <a:p>
            <a:pPr lvl="0" rtl="0">
              <a:lnSpc>
                <a:spcPct val="100000"/>
              </a:lnSpc>
              <a:spcBef>
                <a:spcPts val="0"/>
              </a:spcBef>
              <a:spcAft>
                <a:spcPts val="0"/>
              </a:spcAft>
              <a:buNone/>
            </a:pPr>
            <a:r>
              <a:rPr b="1" lang="en" sz="1200"/>
              <a:t>What is Summer Band Camp?</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lang="en" sz="1200"/>
              <a:t>The beginning of August marks the start of Marching Season. It is all about learning the band’s</a:t>
            </a:r>
          </a:p>
          <a:p>
            <a:pPr lvl="0" rtl="0">
              <a:lnSpc>
                <a:spcPct val="100000"/>
              </a:lnSpc>
              <a:spcBef>
                <a:spcPts val="0"/>
              </a:spcBef>
              <a:spcAft>
                <a:spcPts val="0"/>
              </a:spcAft>
              <a:buNone/>
            </a:pPr>
            <a:r>
              <a:rPr lang="en" sz="1200"/>
              <a:t>marching show-music and drill. Attendance at this camp is mandatory. Speak to the directors about any concerns.</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lang="en" sz="1200"/>
              <a:t>Generally, the schedule is:</a:t>
            </a:r>
          </a:p>
          <a:p>
            <a:pPr lvl="0" rtl="0">
              <a:lnSpc>
                <a:spcPct val="100000"/>
              </a:lnSpc>
              <a:spcBef>
                <a:spcPts val="0"/>
              </a:spcBef>
              <a:spcAft>
                <a:spcPts val="0"/>
              </a:spcAft>
              <a:buNone/>
            </a:pPr>
            <a:r>
              <a:rPr lang="en" sz="1200"/>
              <a:t>July 25-26- Band Leadership team workdays 8am-5pm</a:t>
            </a:r>
          </a:p>
          <a:p>
            <a:pPr lvl="0" rtl="0">
              <a:lnSpc>
                <a:spcPct val="100000"/>
              </a:lnSpc>
              <a:spcBef>
                <a:spcPts val="0"/>
              </a:spcBef>
              <a:spcAft>
                <a:spcPts val="0"/>
              </a:spcAft>
              <a:buNone/>
            </a:pPr>
            <a:r>
              <a:rPr lang="en" sz="1200"/>
              <a:t>July 27-28 - Freshman only camp 8am-3pm with a lunch from 11:30-12:30</a:t>
            </a:r>
          </a:p>
          <a:p>
            <a:pPr lvl="0" rtl="0">
              <a:lnSpc>
                <a:spcPct val="100000"/>
              </a:lnSpc>
              <a:spcBef>
                <a:spcPts val="0"/>
              </a:spcBef>
              <a:spcAft>
                <a:spcPts val="0"/>
              </a:spcAft>
              <a:buNone/>
            </a:pPr>
            <a:r>
              <a:rPr lang="en" sz="1200"/>
              <a:t>July 29 - All Band Students 8am - 3pm with a lunch from 11:30-12:30</a:t>
            </a:r>
          </a:p>
          <a:p>
            <a:pPr lvl="0" rtl="0">
              <a:lnSpc>
                <a:spcPct val="100000"/>
              </a:lnSpc>
              <a:spcBef>
                <a:spcPts val="0"/>
              </a:spcBef>
              <a:spcAft>
                <a:spcPts val="0"/>
              </a:spcAft>
              <a:buNone/>
            </a:pPr>
            <a:r>
              <a:rPr lang="en" sz="1200"/>
              <a:t>First 2 weeks of Aug.  (Aug.1-12) - Monday –Friday  8:00 a.m. – 5:00 p.m. with a lunch break from 11:30 – 1:00.</a:t>
            </a:r>
          </a:p>
          <a:p>
            <a:pPr lvl="0" rtl="0">
              <a:lnSpc>
                <a:spcPct val="100000"/>
              </a:lnSpc>
              <a:spcBef>
                <a:spcPts val="0"/>
              </a:spcBef>
              <a:spcAft>
                <a:spcPts val="0"/>
              </a:spcAft>
              <a:buNone/>
            </a:pPr>
            <a:r>
              <a:rPr lang="en" sz="1200"/>
              <a:t>Third week of Aug. (Aug.15-19) – 5:00 p.m. – 8:00 p.m. (Dance Guard schedule may vary)</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lang="en" sz="1200"/>
              <a:t>Things to know:</a:t>
            </a:r>
          </a:p>
          <a:p>
            <a:pPr lvl="0" rtl="0">
              <a:lnSpc>
                <a:spcPct val="100000"/>
              </a:lnSpc>
              <a:spcBef>
                <a:spcPts val="0"/>
              </a:spcBef>
              <a:spcAft>
                <a:spcPts val="0"/>
              </a:spcAft>
              <a:buNone/>
            </a:pPr>
            <a:r>
              <a:rPr lang="en" sz="1200"/>
              <a:t>The kids must wear a hat, sunglasses, and sunscreen.</a:t>
            </a:r>
          </a:p>
          <a:p>
            <a:pPr lvl="0" rtl="0">
              <a:lnSpc>
                <a:spcPct val="100000"/>
              </a:lnSpc>
              <a:spcBef>
                <a:spcPts val="0"/>
              </a:spcBef>
              <a:spcAft>
                <a:spcPts val="0"/>
              </a:spcAft>
              <a:buNone/>
            </a:pPr>
            <a:r>
              <a:rPr lang="en" sz="1200"/>
              <a:t>They also must bring a large water jug. (Freshman will receive a half gallon jug at band fair)</a:t>
            </a:r>
          </a:p>
          <a:p>
            <a:pPr lvl="0" rtl="0">
              <a:lnSpc>
                <a:spcPct val="100000"/>
              </a:lnSpc>
              <a:spcBef>
                <a:spcPts val="0"/>
              </a:spcBef>
              <a:spcAft>
                <a:spcPts val="0"/>
              </a:spcAft>
              <a:buNone/>
            </a:pPr>
            <a:r>
              <a:rPr lang="en" sz="1200"/>
              <a:t>Tennis shoes are required</a:t>
            </a:r>
          </a:p>
          <a:p>
            <a:pPr lvl="0" rtl="0">
              <a:lnSpc>
                <a:spcPct val="100000"/>
              </a:lnSpc>
              <a:spcBef>
                <a:spcPts val="0"/>
              </a:spcBef>
              <a:spcAft>
                <a:spcPts val="0"/>
              </a:spcAft>
              <a:buNone/>
            </a:pPr>
            <a:r>
              <a:rPr lang="en" sz="1200"/>
              <a:t>Light colored clothes are encouraged</a:t>
            </a:r>
          </a:p>
          <a:p>
            <a:pPr lvl="0" rtl="0">
              <a:lnSpc>
                <a:spcPct val="100000"/>
              </a:lnSpc>
              <a:spcBef>
                <a:spcPts val="0"/>
              </a:spcBef>
              <a:spcAft>
                <a:spcPts val="0"/>
              </a:spcAft>
              <a:buNone/>
            </a:pPr>
            <a:r>
              <a:rPr lang="en" sz="1200"/>
              <a:t>Students may bring their lunch or leave campus with parent permission.</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b="1" lang="en" sz="1200"/>
              <a:t>Do I have to attend Summer Band Camp?</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lang="en" sz="1200"/>
              <a:t>Yes.  If you are registered for band, you must attend summer band camp.</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t/>
            </a:r>
            <a:endParaRPr sz="12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idx="1" type="body"/>
          </p:nvPr>
        </p:nvSpPr>
        <p:spPr>
          <a:xfrm>
            <a:off x="311700" y="179850"/>
            <a:ext cx="8520600" cy="4399500"/>
          </a:xfrm>
          <a:prstGeom prst="rect">
            <a:avLst/>
          </a:prstGeom>
        </p:spPr>
        <p:txBody>
          <a:bodyPr anchorCtr="0" anchor="t" bIns="91425" lIns="91425" rIns="91425" tIns="91425">
            <a:noAutofit/>
          </a:bodyPr>
          <a:lstStyle/>
          <a:p>
            <a:pPr lvl="0" rtl="0">
              <a:lnSpc>
                <a:spcPct val="100000"/>
              </a:lnSpc>
              <a:spcBef>
                <a:spcPts val="0"/>
              </a:spcBef>
              <a:spcAft>
                <a:spcPts val="0"/>
              </a:spcAft>
              <a:buClr>
                <a:schemeClr val="dk1"/>
              </a:buClr>
              <a:buSzPct val="91666"/>
              <a:buFont typeface="Arial"/>
              <a:buNone/>
            </a:pPr>
            <a:r>
              <a:rPr b="1" lang="en" sz="1200"/>
              <a:t>Does every band member march in the show?</a:t>
            </a:r>
          </a:p>
          <a:p>
            <a:pPr lvl="0" rtl="0">
              <a:lnSpc>
                <a:spcPct val="100000"/>
              </a:lnSpc>
              <a:spcBef>
                <a:spcPts val="0"/>
              </a:spcBef>
              <a:spcAft>
                <a:spcPts val="0"/>
              </a:spcAft>
              <a:buNone/>
            </a:pPr>
            <a:r>
              <a:t/>
            </a:r>
            <a:endParaRPr/>
          </a:p>
          <a:p>
            <a:pPr lvl="0" rtl="0">
              <a:lnSpc>
                <a:spcPct val="100000"/>
              </a:lnSpc>
              <a:spcBef>
                <a:spcPts val="0"/>
              </a:spcBef>
              <a:spcAft>
                <a:spcPts val="0"/>
              </a:spcAft>
              <a:buClr>
                <a:schemeClr val="dk1"/>
              </a:buClr>
              <a:buSzPct val="91666"/>
              <a:buFont typeface="Arial"/>
              <a:buNone/>
            </a:pPr>
            <a:r>
              <a:rPr lang="en" sz="1200"/>
              <a:t>Yes!  The competitive marching shows are designed for a specific number of band members and dance guard members. This number is somewhat less than the number of members in the band. The competitive marching spots will be assigned by the directors during summer band camp after they have had the opportunity to watch the students march and listen to them play. The members who are not assigned a marching spot in our competitive show will be designated to our Spirit Line. These students are allowed to challenge for a marching spot. They must know the spot that they are challenging and have their music pass offs done. The challenge process continues until school begins. Then spots are locked down.  Students in the Spirit line are given drill and will march at every football game half time,  play in the stands at the games, attend all pep rallies and parades and any other function of the Mustang Band.  These students will have the opportunity to develop their playing and marching skills through our daily rehearsals and are given the same instruction from our high quality teachers as those in the competitive marching show.  Students in the Spirit line will march their drill at football game halftime performances and as we get closer to our first contest, will be utilized to handle props on the field ,when props are part of the show, and/or play another role to enhance the visual aspect of the show. Students in the competitive show will be expected to know all of the music or guard work for the show and will be assigned a position on the field they will be expected learn. When a member can’t march because he/she is ill, he/she becomes ineligible because of low grades, or for any</a:t>
            </a:r>
          </a:p>
          <a:p>
            <a:pPr lvl="0" rtl="0">
              <a:lnSpc>
                <a:spcPct val="100000"/>
              </a:lnSpc>
              <a:spcBef>
                <a:spcPts val="0"/>
              </a:spcBef>
              <a:spcAft>
                <a:spcPts val="0"/>
              </a:spcAft>
              <a:buClr>
                <a:schemeClr val="dk1"/>
              </a:buClr>
              <a:buSzPct val="91666"/>
              <a:buFont typeface="Arial"/>
              <a:buNone/>
            </a:pPr>
            <a:r>
              <a:rPr lang="en" sz="1200"/>
              <a:t>other reason, a director may use a student from the Spirit LIne  to replace him/her on the field. This happens quite often.  Students in the Spirit LIne  are expected to be at every rehearsal and band function.</a:t>
            </a:r>
          </a:p>
          <a:p>
            <a:pPr lvl="0">
              <a:lnSpc>
                <a:spcPct val="100000"/>
              </a:lnSpc>
              <a:spcBef>
                <a:spcPts val="0"/>
              </a:spcBef>
              <a:spcAft>
                <a:spcPts val="0"/>
              </a:spcAft>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idx="1" type="body"/>
          </p:nvPr>
        </p:nvSpPr>
        <p:spPr>
          <a:xfrm>
            <a:off x="311700" y="203825"/>
            <a:ext cx="8520600" cy="4687800"/>
          </a:xfrm>
          <a:prstGeom prst="rect">
            <a:avLst/>
          </a:prstGeom>
        </p:spPr>
        <p:txBody>
          <a:bodyPr anchorCtr="0" anchor="t" bIns="91425" lIns="91425" rIns="91425" tIns="91425">
            <a:noAutofit/>
          </a:bodyPr>
          <a:lstStyle/>
          <a:p>
            <a:pPr lvl="0" rtl="0">
              <a:lnSpc>
                <a:spcPct val="100000"/>
              </a:lnSpc>
              <a:spcBef>
                <a:spcPts val="0"/>
              </a:spcBef>
              <a:spcAft>
                <a:spcPts val="0"/>
              </a:spcAft>
              <a:buClr>
                <a:schemeClr val="dk1"/>
              </a:buClr>
              <a:buSzPct val="91666"/>
              <a:buFont typeface="Arial"/>
              <a:buNone/>
            </a:pPr>
            <a:r>
              <a:rPr b="1" lang="en" sz="1200"/>
              <a:t>What is Band Fair?  (This year on Saturday, July 30th)</a:t>
            </a:r>
          </a:p>
          <a:p>
            <a:pPr lvl="0" rtl="0">
              <a:lnSpc>
                <a:spcPct val="100000"/>
              </a:lnSpc>
              <a:spcBef>
                <a:spcPts val="0"/>
              </a:spcBef>
              <a:spcAft>
                <a:spcPts val="0"/>
              </a:spcAft>
              <a:buClr>
                <a:schemeClr val="dk1"/>
              </a:buClr>
              <a:buSzPct val="91666"/>
              <a:buFont typeface="Arial"/>
              <a:buNone/>
            </a:pPr>
            <a:r>
              <a:t/>
            </a:r>
            <a:endParaRPr sz="1200"/>
          </a:p>
          <a:p>
            <a:pPr lvl="0" rtl="0">
              <a:lnSpc>
                <a:spcPct val="100000"/>
              </a:lnSpc>
              <a:spcBef>
                <a:spcPts val="0"/>
              </a:spcBef>
              <a:spcAft>
                <a:spcPts val="0"/>
              </a:spcAft>
              <a:buClr>
                <a:schemeClr val="dk1"/>
              </a:buClr>
              <a:buSzPct val="91666"/>
              <a:buFont typeface="Arial"/>
              <a:buNone/>
            </a:pPr>
            <a:r>
              <a:rPr lang="en" sz="1200"/>
              <a:t>It is a chance for the PARENTS to get all of the information they will need to navigate through</a:t>
            </a:r>
          </a:p>
          <a:p>
            <a:pPr lvl="0" rtl="0">
              <a:lnSpc>
                <a:spcPct val="100000"/>
              </a:lnSpc>
              <a:spcBef>
                <a:spcPts val="0"/>
              </a:spcBef>
              <a:spcAft>
                <a:spcPts val="0"/>
              </a:spcAft>
              <a:buClr>
                <a:schemeClr val="dk1"/>
              </a:buClr>
              <a:buSzPct val="91666"/>
              <a:buFont typeface="Arial"/>
              <a:buNone/>
            </a:pPr>
            <a:r>
              <a:rPr lang="en" sz="1200"/>
              <a:t>the band year. This is when all paperwork must be completed..</a:t>
            </a:r>
          </a:p>
          <a:p>
            <a:pPr lvl="0" rtl="0">
              <a:lnSpc>
                <a:spcPct val="100000"/>
              </a:lnSpc>
              <a:spcBef>
                <a:spcPts val="0"/>
              </a:spcBef>
              <a:spcAft>
                <a:spcPts val="0"/>
              </a:spcAft>
              <a:buClr>
                <a:schemeClr val="dk1"/>
              </a:buClr>
              <a:buSzPct val="91666"/>
              <a:buFont typeface="Arial"/>
              <a:buNone/>
            </a:pPr>
            <a:r>
              <a:rPr lang="en" sz="1200"/>
              <a:t>Stations will be set up so you can learn about fundraising opportunities, sign up for</a:t>
            </a:r>
          </a:p>
          <a:p>
            <a:pPr lvl="0" rtl="0">
              <a:lnSpc>
                <a:spcPct val="100000"/>
              </a:lnSpc>
              <a:spcBef>
                <a:spcPts val="0"/>
              </a:spcBef>
              <a:spcAft>
                <a:spcPts val="0"/>
              </a:spcAft>
              <a:buClr>
                <a:schemeClr val="dk1"/>
              </a:buClr>
              <a:buSzPct val="91666"/>
              <a:buFont typeface="Arial"/>
              <a:buNone/>
            </a:pPr>
            <a:r>
              <a:rPr lang="en" sz="1200"/>
              <a:t>Volunteer opportunities, sign up to chaperone, order formal wear for the spring concert season,</a:t>
            </a:r>
          </a:p>
          <a:p>
            <a:pPr lvl="0" rtl="0">
              <a:lnSpc>
                <a:spcPct val="100000"/>
              </a:lnSpc>
              <a:spcBef>
                <a:spcPts val="0"/>
              </a:spcBef>
              <a:spcAft>
                <a:spcPts val="0"/>
              </a:spcAft>
              <a:buClr>
                <a:schemeClr val="dk1"/>
              </a:buClr>
              <a:buSzPct val="91666"/>
              <a:buFont typeface="Arial"/>
              <a:buNone/>
            </a:pPr>
            <a:r>
              <a:rPr lang="en" sz="1200"/>
              <a:t>purchase spirit wear and so much more.  </a:t>
            </a:r>
          </a:p>
          <a:p>
            <a:pPr lvl="0" rtl="0">
              <a:lnSpc>
                <a:spcPct val="100000"/>
              </a:lnSpc>
              <a:spcBef>
                <a:spcPts val="0"/>
              </a:spcBef>
              <a:spcAft>
                <a:spcPts val="0"/>
              </a:spcAft>
              <a:buClr>
                <a:schemeClr val="dk1"/>
              </a:buClr>
              <a:buSzPct val="91666"/>
              <a:buFont typeface="Arial"/>
              <a:buNone/>
            </a:pPr>
            <a:r>
              <a:t/>
            </a:r>
            <a:endParaRPr sz="1200"/>
          </a:p>
          <a:p>
            <a:pPr lvl="0" rtl="0">
              <a:lnSpc>
                <a:spcPct val="100000"/>
              </a:lnSpc>
              <a:spcBef>
                <a:spcPts val="0"/>
              </a:spcBef>
              <a:spcAft>
                <a:spcPts val="0"/>
              </a:spcAft>
              <a:buClr>
                <a:schemeClr val="dk1"/>
              </a:buClr>
              <a:buSzPct val="91666"/>
              <a:buFont typeface="Arial"/>
              <a:buNone/>
            </a:pPr>
            <a:r>
              <a:rPr lang="en" sz="1200"/>
              <a:t>Is attending the Band Fair important?</a:t>
            </a:r>
          </a:p>
          <a:p>
            <a:pPr lvl="0" rtl="0">
              <a:lnSpc>
                <a:spcPct val="100000"/>
              </a:lnSpc>
              <a:spcBef>
                <a:spcPts val="0"/>
              </a:spcBef>
              <a:spcAft>
                <a:spcPts val="0"/>
              </a:spcAft>
              <a:buNone/>
            </a:pPr>
            <a:r>
              <a:rPr lang="en" sz="1200"/>
              <a:t>YES!  It is Mandatory - at least one parent needs to attend with the student.  This is the only time our representative from Totes will be available to size students for marching shoes (which you purchase) and concert wear like tux shirts and bow ties (also purchased by parents of boys).  It is also where you can purchase the required polo shirt (additional cost), pick up your water jug and band show theme t-shirt. (included - no additional cost).  </a:t>
            </a:r>
          </a:p>
          <a:p>
            <a:pPr lvl="0" rtl="0">
              <a:lnSpc>
                <a:spcPct val="100000"/>
              </a:lnSpc>
              <a:spcBef>
                <a:spcPts val="0"/>
              </a:spcBef>
              <a:spcAft>
                <a:spcPts val="0"/>
              </a:spcAft>
              <a:buNone/>
            </a:pPr>
            <a:r>
              <a:t/>
            </a:r>
            <a:endParaRPr sz="1200"/>
          </a:p>
          <a:p>
            <a:pPr lvl="0" rtl="0">
              <a:lnSpc>
                <a:spcPct val="100000"/>
              </a:lnSpc>
              <a:spcBef>
                <a:spcPts val="0"/>
              </a:spcBef>
              <a:spcAft>
                <a:spcPts val="0"/>
              </a:spcAft>
              <a:buNone/>
            </a:pPr>
            <a:r>
              <a:rPr b="1" lang="en" sz="1200"/>
              <a:t>Is there a fee for Band?</a:t>
            </a:r>
          </a:p>
          <a:p>
            <a:pPr lvl="0" rtl="0">
              <a:lnSpc>
                <a:spcPct val="100000"/>
              </a:lnSpc>
              <a:spcBef>
                <a:spcPts val="0"/>
              </a:spcBef>
              <a:spcAft>
                <a:spcPts val="0"/>
              </a:spcAft>
              <a:buNone/>
            </a:pPr>
            <a:r>
              <a:rPr lang="en" sz="1200"/>
              <a:t>Yes</a:t>
            </a:r>
          </a:p>
          <a:p>
            <a:pPr lvl="0" rtl="0">
              <a:lnSpc>
                <a:spcPct val="100000"/>
              </a:lnSpc>
              <a:spcBef>
                <a:spcPts val="0"/>
              </a:spcBef>
              <a:spcAft>
                <a:spcPts val="0"/>
              </a:spcAft>
              <a:buNone/>
            </a:pPr>
            <a:r>
              <a:rPr lang="en" sz="1200"/>
              <a:t>The school district only covers the cost of UIL activities and their marching uniform. This means football</a:t>
            </a:r>
          </a:p>
          <a:p>
            <a:pPr lvl="0" rtl="0">
              <a:lnSpc>
                <a:spcPct val="100000"/>
              </a:lnSpc>
              <a:spcBef>
                <a:spcPts val="0"/>
              </a:spcBef>
              <a:spcAft>
                <a:spcPts val="0"/>
              </a:spcAft>
              <a:buNone/>
            </a:pPr>
            <a:r>
              <a:rPr lang="en" sz="1200"/>
              <a:t>games and 1-2 UIL marching competitions.  The band competes in approximately 3-4 other marching competitions each season. Fees cover clinicians, master classes, the cost of the marching show, music arrangement (including copyright fees), drill, visual design, Dance Guard design, drill techs, all instructors other than Band Directors,contest entry fees, transportation costs to competitions, parades, and other non-UIL events,snacks and meals while at contests, meals for away games, water jugs, show theme t-shirts, and many other items and services that combine to fund this competitive program for our students. </a:t>
            </a:r>
          </a:p>
          <a:p>
            <a:pPr lvl="0" rtl="0">
              <a:lnSpc>
                <a:spcPct val="100000"/>
              </a:lnSpc>
              <a:spcBef>
                <a:spcPts val="0"/>
              </a:spcBef>
              <a:spcAft>
                <a:spcPts val="0"/>
              </a:spcAft>
              <a:buNone/>
            </a:pPr>
            <a:r>
              <a:rPr lang="en" sz="1200"/>
              <a:t>The previous year’s cost per member was $425.  We do anticipate an increase in fees this year, except for Dance Guard.  (extra charge for costume still applies).  Payment plan provided throughout the summer.</a:t>
            </a:r>
          </a:p>
          <a:p>
            <a:pPr lvl="0" rtl="0">
              <a:lnSpc>
                <a:spcPct val="100000"/>
              </a:lnSpc>
              <a:spcBef>
                <a:spcPts val="0"/>
              </a:spcBef>
              <a:spcAft>
                <a:spcPts val="0"/>
              </a:spcAft>
              <a:buNone/>
            </a:pPr>
            <a:r>
              <a:t/>
            </a:r>
            <a:endParaRPr sz="1200"/>
          </a:p>
          <a:p>
            <a:pPr lvl="0" rtl="0">
              <a:lnSpc>
                <a:spcPct val="100000"/>
              </a:lnSpc>
              <a:spcBef>
                <a:spcPts val="0"/>
              </a:spcBef>
              <a:spcAft>
                <a:spcPts val="0"/>
              </a:spcAft>
              <a:buClr>
                <a:schemeClr val="dk1"/>
              </a:buClr>
              <a:buSzPct val="91666"/>
              <a:buFont typeface="Arial"/>
              <a:buNone/>
            </a:pPr>
            <a:r>
              <a:t/>
            </a:r>
            <a:endParaRPr sz="1200"/>
          </a:p>
          <a:p>
            <a:pPr lvl="0">
              <a:spcBef>
                <a:spcPts val="0"/>
              </a:spcBef>
              <a:buNone/>
            </a:pPr>
            <a:r>
              <a:t/>
            </a:r>
            <a:endParaRPr sz="1200"/>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